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58" r:id="rId3"/>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264" userDrawn="1">
          <p15:clr>
            <a:srgbClr val="A4A3A4"/>
          </p15:clr>
        </p15:guide>
        <p15:guide id="6" pos="2738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564D"/>
    <a:srgbClr val="D0B286"/>
    <a:srgbClr val="F5F4F1"/>
    <a:srgbClr val="FDF8D1"/>
    <a:srgbClr val="927E64"/>
    <a:srgbClr val="D4474B"/>
    <a:srgbClr val="B1CEEC"/>
    <a:srgbClr val="F5F4F0"/>
    <a:srgbClr val="083B58"/>
    <a:srgbClr val="F3F5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893"/>
    <p:restoredTop sz="94629"/>
  </p:normalViewPr>
  <p:slideViewPr>
    <p:cSldViewPr snapToGrid="0">
      <p:cViewPr>
        <p:scale>
          <a:sx n="52" d="100"/>
          <a:sy n="52" d="100"/>
        </p:scale>
        <p:origin x="-3128" y="-3944"/>
      </p:cViewPr>
      <p:guideLst>
        <p:guide orient="horz" pos="3318"/>
        <p:guide orient="horz" pos="288"/>
        <p:guide orient="horz" pos="20160"/>
        <p:guide orient="horz"/>
        <p:guide pos="264"/>
        <p:guide pos="27384"/>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2/13/22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4.png>
</file>

<file path=ppt/media/image16.png>
</file>

<file path=ppt/media/image19.jpg>
</file>

<file path=ppt/media/image2.jpg>
</file>

<file path=ppt/media/image22.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2/13/22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A1A87D-CAF7-4BDC-A0D3-C0DBEDE81619}" type="slidenum">
              <a:rPr lang="en-US" smtClean="0"/>
              <a:pPr/>
              <a:t>1</a:t>
            </a:fld>
            <a:endParaRPr lang="en-US"/>
          </a:p>
        </p:txBody>
      </p:sp>
    </p:spTree>
    <p:extLst>
      <p:ext uri="{BB962C8B-B14F-4D97-AF65-F5344CB8AC3E}">
        <p14:creationId xmlns:p14="http://schemas.microsoft.com/office/powerpoint/2010/main" val="435110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6x48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394708"/>
            <a:ext cx="10047018" cy="1323431"/>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932593" y="3127915"/>
            <a:ext cx="31998968" cy="1280160"/>
          </a:xfrm>
          <a:prstGeom prst="rect">
            <a:avLst/>
          </a:prstGeom>
        </p:spPr>
        <p:txBody>
          <a:bodyPr>
            <a:normAutofit/>
          </a:bodyPr>
          <a:lstStyle>
            <a:lvl1pPr marL="0" indent="0" algn="ctr">
              <a:buFontTx/>
              <a:buNone/>
              <a:defRPr sz="5400">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1847755"/>
            <a:ext cx="31998968" cy="1280160"/>
          </a:xfrm>
          <a:prstGeom prst="rect">
            <a:avLst/>
          </a:prstGeom>
        </p:spPr>
        <p:txBody>
          <a:bodyPr anchor="t" anchorCtr="1">
            <a:normAutofit/>
          </a:bodyPr>
          <a:lstStyle>
            <a:lvl1pPr marL="0" indent="0" algn="ctr">
              <a:buFontTx/>
              <a:buNone/>
              <a:defRPr sz="8000">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209781"/>
            <a:ext cx="31998968" cy="1637973"/>
          </a:xfrm>
          <a:prstGeom prst="rect">
            <a:avLst/>
          </a:prstGeom>
        </p:spPr>
        <p:txBody>
          <a:bodyPr anchor="t" anchorCtr="1">
            <a:normAutofit/>
          </a:bodyPr>
          <a:lstStyle>
            <a:lvl1pPr marL="0" indent="0" algn="ctr">
              <a:buFontTx/>
              <a:buNone/>
              <a:defRPr sz="9600" b="1">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36x48 template">
    <p:spTree>
      <p:nvGrpSpPr>
        <p:cNvPr id="1" name=""/>
        <p:cNvGrpSpPr/>
        <p:nvPr/>
      </p:nvGrpSpPr>
      <p:grpSpPr>
        <a:xfrm>
          <a:off x="0" y="0"/>
          <a:ext cx="0" cy="0"/>
          <a:chOff x="0" y="0"/>
          <a:chExt cx="0" cy="0"/>
        </a:xfrm>
      </p:grpSpPr>
    </p:spTree>
    <p:extLst>
      <p:ext uri="{BB962C8B-B14F-4D97-AF65-F5344CB8AC3E}">
        <p14:creationId xmlns:p14="http://schemas.microsoft.com/office/powerpoint/2010/main" val="479508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thout guide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67940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77"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b="1">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extLst>
      <p:ext uri="{BB962C8B-B14F-4D97-AF65-F5344CB8AC3E}">
        <p14:creationId xmlns:p14="http://schemas.microsoft.com/office/powerpoint/2010/main" val="438864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6x48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679401"/>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77" name="Text Placeholder 76"/>
          <p:cNvSpPr>
            <a:spLocks noGrp="1"/>
          </p:cNvSpPr>
          <p:nvPr>
            <p:ph type="body" sz="quarter" idx="150" hasCustomPrompt="1"/>
          </p:nvPr>
        </p:nvSpPr>
        <p:spPr>
          <a:xfrm>
            <a:off x="5932593" y="3127915"/>
            <a:ext cx="31998968" cy="1280160"/>
          </a:xfrm>
          <a:prstGeom prst="rect">
            <a:avLst/>
          </a:prstGeom>
        </p:spPr>
        <p:txBody>
          <a:bodyPr>
            <a:normAutofit/>
          </a:bodyPr>
          <a:lstStyle>
            <a:lvl1pPr marL="0" indent="0" algn="ctr">
              <a:buFontTx/>
              <a:buNone/>
              <a:defRPr sz="54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1847755"/>
            <a:ext cx="31998968" cy="1280160"/>
          </a:xfrm>
          <a:prstGeom prst="rect">
            <a:avLst/>
          </a:prstGeom>
        </p:spPr>
        <p:txBody>
          <a:bodyPr anchor="t" anchorCtr="1">
            <a:normAutofit/>
          </a:bodyPr>
          <a:lstStyle>
            <a:lvl1pPr marL="0" indent="0" algn="ctr">
              <a:buFontTx/>
              <a:buNone/>
              <a:defRPr sz="8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209781"/>
            <a:ext cx="31998968" cy="1637973"/>
          </a:xfrm>
          <a:prstGeom prst="rect">
            <a:avLst/>
          </a:prstGeom>
        </p:spPr>
        <p:txBody>
          <a:bodyPr anchor="t" anchorCtr="1">
            <a:normAutofit/>
          </a:bodyPr>
          <a:lstStyle>
            <a:lvl1pPr marL="0" indent="0" algn="ctr">
              <a:buFontTx/>
              <a:buNone/>
              <a:defRPr sz="96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extLst>
      <p:ext uri="{BB962C8B-B14F-4D97-AF65-F5344CB8AC3E}">
        <p14:creationId xmlns:p14="http://schemas.microsoft.com/office/powerpoint/2010/main" val="2886473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5F4F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A8CE8E3-AE08-7141-8144-8FB830A2D4B4}"/>
              </a:ext>
            </a:extLst>
          </p:cNvPr>
          <p:cNvSpPr/>
          <p:nvPr userDrawn="1"/>
        </p:nvSpPr>
        <p:spPr>
          <a:xfrm>
            <a:off x="0" y="1"/>
            <a:ext cx="43891200" cy="4492758"/>
          </a:xfrm>
          <a:prstGeom prst="rect">
            <a:avLst/>
          </a:prstGeom>
          <a:gradFill flip="none" rotWithShape="1">
            <a:gsLst>
              <a:gs pos="0">
                <a:srgbClr val="D0B286"/>
              </a:gs>
              <a:gs pos="100000">
                <a:srgbClr val="64564D"/>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2" r:id="rId1"/>
    <p:sldLayoutId id="2147483668" r:id="rId2"/>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0B91B61-1BF7-CF4F-A115-F49A79331A94}"/>
              </a:ext>
            </a:extLst>
          </p:cNvPr>
          <p:cNvSpPr/>
          <p:nvPr userDrawn="1"/>
        </p:nvSpPr>
        <p:spPr>
          <a:xfrm rot="10800000">
            <a:off x="0" y="31365486"/>
            <a:ext cx="43891200" cy="15497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3DC4674-0CF7-354A-A116-FE36983B2F8A}"/>
              </a:ext>
            </a:extLst>
          </p:cNvPr>
          <p:cNvSpPr/>
          <p:nvPr userDrawn="1"/>
        </p:nvSpPr>
        <p:spPr>
          <a:xfrm>
            <a:off x="0" y="1"/>
            <a:ext cx="43891200" cy="44927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3">
            <a:extLst>
              <a:ext uri="{FF2B5EF4-FFF2-40B4-BE49-F238E27FC236}">
                <a16:creationId xmlns:a16="http://schemas.microsoft.com/office/drawing/2014/main" id="{5DD732AC-3E9E-AA4A-B182-B91BD39117A4}"/>
              </a:ext>
            </a:extLst>
          </p:cNvPr>
          <p:cNvSpPr txBox="1">
            <a:spLocks/>
          </p:cNvSpPr>
          <p:nvPr userDrawn="1"/>
        </p:nvSpPr>
        <p:spPr>
          <a:xfrm>
            <a:off x="459674" y="6378481"/>
            <a:ext cx="10056813"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9" name="Text Placeholder 5">
            <a:extLst>
              <a:ext uri="{FF2B5EF4-FFF2-40B4-BE49-F238E27FC236}">
                <a16:creationId xmlns:a16="http://schemas.microsoft.com/office/drawing/2014/main" id="{609F4039-E820-734C-ADDF-D84CC5DAE2AE}"/>
              </a:ext>
            </a:extLst>
          </p:cNvPr>
          <p:cNvSpPr txBox="1">
            <a:spLocks/>
          </p:cNvSpPr>
          <p:nvPr userDrawn="1"/>
        </p:nvSpPr>
        <p:spPr>
          <a:xfrm>
            <a:off x="477827" y="5548749"/>
            <a:ext cx="10048875"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INTRODUCTION or ABSTRACT</a:t>
            </a:r>
          </a:p>
        </p:txBody>
      </p:sp>
      <p:sp>
        <p:nvSpPr>
          <p:cNvPr id="11" name="Text Placeholder 5">
            <a:extLst>
              <a:ext uri="{FF2B5EF4-FFF2-40B4-BE49-F238E27FC236}">
                <a16:creationId xmlns:a16="http://schemas.microsoft.com/office/drawing/2014/main" id="{9E0C7155-99EC-7148-984A-9AED97984EBE}"/>
              </a:ext>
            </a:extLst>
          </p:cNvPr>
          <p:cNvSpPr txBox="1">
            <a:spLocks/>
          </p:cNvSpPr>
          <p:nvPr userDrawn="1"/>
        </p:nvSpPr>
        <p:spPr>
          <a:xfrm>
            <a:off x="477825" y="14212513"/>
            <a:ext cx="10050462"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OBJECTIVES</a:t>
            </a:r>
          </a:p>
        </p:txBody>
      </p:sp>
      <p:sp>
        <p:nvSpPr>
          <p:cNvPr id="12" name="Text Placeholder 3">
            <a:extLst>
              <a:ext uri="{FF2B5EF4-FFF2-40B4-BE49-F238E27FC236}">
                <a16:creationId xmlns:a16="http://schemas.microsoft.com/office/drawing/2014/main" id="{FD6EF4D6-BCDF-0E4D-8328-4D5259E0E1AF}"/>
              </a:ext>
            </a:extLst>
          </p:cNvPr>
          <p:cNvSpPr txBox="1">
            <a:spLocks/>
          </p:cNvSpPr>
          <p:nvPr userDrawn="1"/>
        </p:nvSpPr>
        <p:spPr>
          <a:xfrm>
            <a:off x="11460161" y="6378481"/>
            <a:ext cx="10048874"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3" name="Text Placeholder 5">
            <a:extLst>
              <a:ext uri="{FF2B5EF4-FFF2-40B4-BE49-F238E27FC236}">
                <a16:creationId xmlns:a16="http://schemas.microsoft.com/office/drawing/2014/main" id="{F03D84C9-4789-2645-A0D4-1041D18D8A3D}"/>
              </a:ext>
            </a:extLst>
          </p:cNvPr>
          <p:cNvSpPr txBox="1">
            <a:spLocks/>
          </p:cNvSpPr>
          <p:nvPr userDrawn="1"/>
        </p:nvSpPr>
        <p:spPr>
          <a:xfrm>
            <a:off x="11460162" y="5548749"/>
            <a:ext cx="10048875"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MATERIALS &amp; METHODS</a:t>
            </a:r>
          </a:p>
        </p:txBody>
      </p:sp>
      <p:sp>
        <p:nvSpPr>
          <p:cNvPr id="14" name="Text Placeholder 3">
            <a:extLst>
              <a:ext uri="{FF2B5EF4-FFF2-40B4-BE49-F238E27FC236}">
                <a16:creationId xmlns:a16="http://schemas.microsoft.com/office/drawing/2014/main" id="{48B0F29A-1496-164F-B7A8-A71F3831EAD6}"/>
              </a:ext>
            </a:extLst>
          </p:cNvPr>
          <p:cNvSpPr txBox="1">
            <a:spLocks/>
          </p:cNvSpPr>
          <p:nvPr userDrawn="1"/>
        </p:nvSpPr>
        <p:spPr>
          <a:xfrm>
            <a:off x="22385343" y="6378481"/>
            <a:ext cx="10048874"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5" name="Text Placeholder 5">
            <a:extLst>
              <a:ext uri="{FF2B5EF4-FFF2-40B4-BE49-F238E27FC236}">
                <a16:creationId xmlns:a16="http://schemas.microsoft.com/office/drawing/2014/main" id="{F8EF562C-EBD7-054A-A2AC-2878C2B07911}"/>
              </a:ext>
            </a:extLst>
          </p:cNvPr>
          <p:cNvSpPr txBox="1">
            <a:spLocks/>
          </p:cNvSpPr>
          <p:nvPr userDrawn="1"/>
        </p:nvSpPr>
        <p:spPr>
          <a:xfrm>
            <a:off x="22377404" y="5548749"/>
            <a:ext cx="10058400"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RESULTS</a:t>
            </a:r>
          </a:p>
        </p:txBody>
      </p:sp>
      <p:sp>
        <p:nvSpPr>
          <p:cNvPr id="16" name="Text Placeholder 5">
            <a:extLst>
              <a:ext uri="{FF2B5EF4-FFF2-40B4-BE49-F238E27FC236}">
                <a16:creationId xmlns:a16="http://schemas.microsoft.com/office/drawing/2014/main" id="{6EBFD6E6-D930-EE40-8FC7-D76AF1D0E745}"/>
              </a:ext>
            </a:extLst>
          </p:cNvPr>
          <p:cNvSpPr txBox="1">
            <a:spLocks/>
          </p:cNvSpPr>
          <p:nvPr userDrawn="1"/>
        </p:nvSpPr>
        <p:spPr>
          <a:xfrm>
            <a:off x="33390292" y="5548749"/>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CONCLUSIONS</a:t>
            </a:r>
          </a:p>
        </p:txBody>
      </p:sp>
      <p:sp>
        <p:nvSpPr>
          <p:cNvPr id="17" name="Text Placeholder 3">
            <a:extLst>
              <a:ext uri="{FF2B5EF4-FFF2-40B4-BE49-F238E27FC236}">
                <a16:creationId xmlns:a16="http://schemas.microsoft.com/office/drawing/2014/main" id="{802A46EB-776F-BF46-A88D-CF9AB67DA71E}"/>
              </a:ext>
            </a:extLst>
          </p:cNvPr>
          <p:cNvSpPr txBox="1">
            <a:spLocks/>
          </p:cNvSpPr>
          <p:nvPr userDrawn="1"/>
        </p:nvSpPr>
        <p:spPr>
          <a:xfrm>
            <a:off x="33390292" y="6378481"/>
            <a:ext cx="10047018"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8" name="Text Placeholder 5">
            <a:extLst>
              <a:ext uri="{FF2B5EF4-FFF2-40B4-BE49-F238E27FC236}">
                <a16:creationId xmlns:a16="http://schemas.microsoft.com/office/drawing/2014/main" id="{25460E65-74E6-8846-A727-BB6BBAD071AE}"/>
              </a:ext>
            </a:extLst>
          </p:cNvPr>
          <p:cNvSpPr txBox="1">
            <a:spLocks/>
          </p:cNvSpPr>
          <p:nvPr userDrawn="1"/>
        </p:nvSpPr>
        <p:spPr>
          <a:xfrm>
            <a:off x="33390292" y="14272738"/>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REFERENCES</a:t>
            </a:r>
          </a:p>
        </p:txBody>
      </p:sp>
      <p:sp>
        <p:nvSpPr>
          <p:cNvPr id="19" name="Text Placeholder 3">
            <a:extLst>
              <a:ext uri="{FF2B5EF4-FFF2-40B4-BE49-F238E27FC236}">
                <a16:creationId xmlns:a16="http://schemas.microsoft.com/office/drawing/2014/main" id="{4F37FE17-0EC4-9F4C-9A7E-25D1C6169A89}"/>
              </a:ext>
            </a:extLst>
          </p:cNvPr>
          <p:cNvSpPr txBox="1">
            <a:spLocks/>
          </p:cNvSpPr>
          <p:nvPr userDrawn="1"/>
        </p:nvSpPr>
        <p:spPr>
          <a:xfrm>
            <a:off x="33390292" y="15011402"/>
            <a:ext cx="10052050"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0" name="Text Placeholder 5">
            <a:extLst>
              <a:ext uri="{FF2B5EF4-FFF2-40B4-BE49-F238E27FC236}">
                <a16:creationId xmlns:a16="http://schemas.microsoft.com/office/drawing/2014/main" id="{99AB85CB-8CCD-D64F-BB54-7D62FBC4C219}"/>
              </a:ext>
            </a:extLst>
          </p:cNvPr>
          <p:cNvSpPr txBox="1">
            <a:spLocks/>
          </p:cNvSpPr>
          <p:nvPr userDrawn="1"/>
        </p:nvSpPr>
        <p:spPr>
          <a:xfrm>
            <a:off x="33390292" y="25679401"/>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ACKNOWLEDGEMENTS or  CONTACT</a:t>
            </a:r>
          </a:p>
        </p:txBody>
      </p:sp>
      <p:sp>
        <p:nvSpPr>
          <p:cNvPr id="21" name="Text Placeholder 3">
            <a:extLst>
              <a:ext uri="{FF2B5EF4-FFF2-40B4-BE49-F238E27FC236}">
                <a16:creationId xmlns:a16="http://schemas.microsoft.com/office/drawing/2014/main" id="{13FCCE08-C822-FD48-95EB-FFA5C8601F56}"/>
              </a:ext>
            </a:extLst>
          </p:cNvPr>
          <p:cNvSpPr txBox="1">
            <a:spLocks/>
          </p:cNvSpPr>
          <p:nvPr userDrawn="1"/>
        </p:nvSpPr>
        <p:spPr>
          <a:xfrm>
            <a:off x="33390292" y="26433446"/>
            <a:ext cx="10052050"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2" name="Text Placeholder 3">
            <a:extLst>
              <a:ext uri="{FF2B5EF4-FFF2-40B4-BE49-F238E27FC236}">
                <a16:creationId xmlns:a16="http://schemas.microsoft.com/office/drawing/2014/main" id="{84E05100-FF55-554B-9C62-0172D9F4627E}"/>
              </a:ext>
            </a:extLst>
          </p:cNvPr>
          <p:cNvSpPr txBox="1">
            <a:spLocks/>
          </p:cNvSpPr>
          <p:nvPr userDrawn="1"/>
        </p:nvSpPr>
        <p:spPr>
          <a:xfrm>
            <a:off x="459674" y="14951552"/>
            <a:ext cx="10056813"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3" name="Text Placeholder 76">
            <a:extLst>
              <a:ext uri="{FF2B5EF4-FFF2-40B4-BE49-F238E27FC236}">
                <a16:creationId xmlns:a16="http://schemas.microsoft.com/office/drawing/2014/main" id="{0F455A0D-C545-4747-8E3B-634B87BC0696}"/>
              </a:ext>
            </a:extLst>
          </p:cNvPr>
          <p:cNvSpPr txBox="1">
            <a:spLocks/>
          </p:cNvSpPr>
          <p:nvPr userDrawn="1"/>
        </p:nvSpPr>
        <p:spPr>
          <a:xfrm>
            <a:off x="5932593" y="3127915"/>
            <a:ext cx="31998968" cy="1280160"/>
          </a:xfrm>
          <a:prstGeom prst="rect">
            <a:avLst/>
          </a:prstGeom>
        </p:spPr>
        <p:txBody>
          <a:bodyPr>
            <a:normAutofit/>
          </a:bodyPr>
          <a:lstStyle>
            <a:lvl1pPr marL="0" indent="0" algn="ctr" defTabSz="4388900" rtl="0" eaLnBrk="1" latinLnBrk="0" hangingPunct="1">
              <a:spcBef>
                <a:spcPct val="20000"/>
              </a:spcBef>
              <a:buFontTx/>
              <a:buNone/>
              <a:defRPr sz="5400"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affiliations</a:t>
            </a:r>
          </a:p>
        </p:txBody>
      </p:sp>
      <p:sp>
        <p:nvSpPr>
          <p:cNvPr id="24" name="Text Placeholder 76">
            <a:extLst>
              <a:ext uri="{FF2B5EF4-FFF2-40B4-BE49-F238E27FC236}">
                <a16:creationId xmlns:a16="http://schemas.microsoft.com/office/drawing/2014/main" id="{007FCA07-B2D2-8D4C-8FC8-0CA2ED81515C}"/>
              </a:ext>
            </a:extLst>
          </p:cNvPr>
          <p:cNvSpPr txBox="1">
            <a:spLocks/>
          </p:cNvSpPr>
          <p:nvPr userDrawn="1"/>
        </p:nvSpPr>
        <p:spPr>
          <a:xfrm>
            <a:off x="5932593" y="1847755"/>
            <a:ext cx="31998968" cy="1280160"/>
          </a:xfrm>
          <a:prstGeom prst="rect">
            <a:avLst/>
          </a:prstGeom>
        </p:spPr>
        <p:txBody>
          <a:bodyPr anchor="t" anchorCtr="1">
            <a:normAutofit lnSpcReduction="10000"/>
          </a:bodyPr>
          <a:lstStyle>
            <a:lvl1pPr marL="0" indent="0" algn="ctr" defTabSz="4388900" rtl="0" eaLnBrk="1" latinLnBrk="0" hangingPunct="1">
              <a:spcBef>
                <a:spcPct val="20000"/>
              </a:spcBef>
              <a:buFontTx/>
              <a:buNone/>
              <a:defRPr sz="8000"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authors</a:t>
            </a:r>
          </a:p>
        </p:txBody>
      </p:sp>
      <p:sp>
        <p:nvSpPr>
          <p:cNvPr id="25" name="Text Placeholder 76">
            <a:extLst>
              <a:ext uri="{FF2B5EF4-FFF2-40B4-BE49-F238E27FC236}">
                <a16:creationId xmlns:a16="http://schemas.microsoft.com/office/drawing/2014/main" id="{7C518942-3AE3-994C-8E67-4A9277D25E95}"/>
              </a:ext>
            </a:extLst>
          </p:cNvPr>
          <p:cNvSpPr txBox="1">
            <a:spLocks/>
          </p:cNvSpPr>
          <p:nvPr userDrawn="1"/>
        </p:nvSpPr>
        <p:spPr>
          <a:xfrm>
            <a:off x="5932593" y="209781"/>
            <a:ext cx="31998968" cy="1637973"/>
          </a:xfrm>
          <a:prstGeom prst="rect">
            <a:avLst/>
          </a:prstGeom>
        </p:spPr>
        <p:txBody>
          <a:bodyPr anchor="t" anchorCtr="1">
            <a:normAutofit/>
          </a:bodyPr>
          <a:lstStyle>
            <a:lvl1pPr marL="0" indent="0" algn="ctr" defTabSz="4388900" rtl="0" eaLnBrk="1" latinLnBrk="0" hangingPunct="1">
              <a:spcBef>
                <a:spcPct val="20000"/>
              </a:spcBef>
              <a:buFontTx/>
              <a:buNone/>
              <a:defRPr sz="9600" b="1"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title</a:t>
            </a:r>
          </a:p>
        </p:txBody>
      </p:sp>
    </p:spTree>
    <p:extLst>
      <p:ext uri="{BB962C8B-B14F-4D97-AF65-F5344CB8AC3E}">
        <p14:creationId xmlns:p14="http://schemas.microsoft.com/office/powerpoint/2010/main" val="717728416"/>
      </p:ext>
    </p:extLst>
  </p:cSld>
  <p:clrMap bg1="lt1" tx1="dk1" bg2="lt2" tx2="dk2" accent1="accent1" accent2="accent2" accent3="accent3" accent4="accent4" accent5="accent5" accent6="accent6" hlink="hlink" folHlink="folHlink"/>
  <p:sldLayoutIdLst>
    <p:sldLayoutId id="2147483654" r:id="rId1"/>
    <p:sldLayoutId id="2147483655" r:id="rId2"/>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microsoft.com/office/2007/relationships/hdphoto" Target="../media/hdphoto2.wdp"/><Relationship Id="rId18" Type="http://schemas.openxmlformats.org/officeDocument/2006/relationships/image" Target="../media/image10.emf"/><Relationship Id="rId26" Type="http://schemas.openxmlformats.org/officeDocument/2006/relationships/image" Target="../media/image18.emf"/><Relationship Id="rId21" Type="http://schemas.openxmlformats.org/officeDocument/2006/relationships/image" Target="../media/image13.emf"/><Relationship Id="rId34" Type="http://schemas.openxmlformats.org/officeDocument/2006/relationships/image" Target="../media/image25.emf"/><Relationship Id="rId7" Type="http://schemas.openxmlformats.org/officeDocument/2006/relationships/image" Target="../media/image3.emf"/><Relationship Id="rId12" Type="http://schemas.microsoft.com/office/2007/relationships/hdphoto" Target="../media/hdphoto1.wdp"/><Relationship Id="rId17" Type="http://schemas.microsoft.com/office/2007/relationships/hdphoto" Target="../media/hdphoto4.wdp"/><Relationship Id="rId25" Type="http://schemas.openxmlformats.org/officeDocument/2006/relationships/image" Target="../media/image17.emf"/><Relationship Id="rId33" Type="http://schemas.openxmlformats.org/officeDocument/2006/relationships/image" Target="../media/image24.emf"/><Relationship Id="rId2" Type="http://schemas.openxmlformats.org/officeDocument/2006/relationships/notesSlide" Target="../notesSlides/notesSlide1.xml"/><Relationship Id="rId16" Type="http://schemas.openxmlformats.org/officeDocument/2006/relationships/image" Target="../media/image9.png"/><Relationship Id="rId20" Type="http://schemas.openxmlformats.org/officeDocument/2006/relationships/image" Target="../media/image12.emf"/><Relationship Id="rId29" Type="http://schemas.openxmlformats.org/officeDocument/2006/relationships/image" Target="../media/image20.emf"/><Relationship Id="rId1" Type="http://schemas.openxmlformats.org/officeDocument/2006/relationships/slideLayout" Target="../slideLayouts/slideLayout1.xml"/><Relationship Id="rId6" Type="http://schemas.openxmlformats.org/officeDocument/2006/relationships/image" Target="../media/image2.jpg"/><Relationship Id="rId11" Type="http://schemas.openxmlformats.org/officeDocument/2006/relationships/image" Target="../media/image7.png"/><Relationship Id="rId24" Type="http://schemas.openxmlformats.org/officeDocument/2006/relationships/image" Target="../media/image16.png"/><Relationship Id="rId32" Type="http://schemas.openxmlformats.org/officeDocument/2006/relationships/image" Target="../media/image23.emf"/><Relationship Id="rId37" Type="http://schemas.openxmlformats.org/officeDocument/2006/relationships/image" Target="../media/image28.emf"/><Relationship Id="rId5" Type="http://schemas.openxmlformats.org/officeDocument/2006/relationships/image" Target="../media/image1.png"/><Relationship Id="rId15" Type="http://schemas.microsoft.com/office/2007/relationships/hdphoto" Target="../media/hdphoto3.wdp"/><Relationship Id="rId23" Type="http://schemas.openxmlformats.org/officeDocument/2006/relationships/image" Target="../media/image15.emf"/><Relationship Id="rId28" Type="http://schemas.openxmlformats.org/officeDocument/2006/relationships/hyperlink" Target="http://www.namethatplant.net/plantdetail.shtml?plant=712" TargetMode="External"/><Relationship Id="rId36" Type="http://schemas.openxmlformats.org/officeDocument/2006/relationships/image" Target="../media/image27.emf"/><Relationship Id="rId10" Type="http://schemas.openxmlformats.org/officeDocument/2006/relationships/image" Target="../media/image6.png"/><Relationship Id="rId19" Type="http://schemas.openxmlformats.org/officeDocument/2006/relationships/image" Target="../media/image11.emf"/><Relationship Id="rId31" Type="http://schemas.openxmlformats.org/officeDocument/2006/relationships/image" Target="../media/image22.png"/><Relationship Id="rId4" Type="http://schemas.openxmlformats.org/officeDocument/2006/relationships/hyperlink" Target="https://cran.r-project.org/package=dismo" TargetMode="External"/><Relationship Id="rId9" Type="http://schemas.openxmlformats.org/officeDocument/2006/relationships/image" Target="../media/image5.PNG"/><Relationship Id="rId14" Type="http://schemas.openxmlformats.org/officeDocument/2006/relationships/image" Target="../media/image8.png"/><Relationship Id="rId22" Type="http://schemas.openxmlformats.org/officeDocument/2006/relationships/image" Target="../media/image14.png"/><Relationship Id="rId27" Type="http://schemas.openxmlformats.org/officeDocument/2006/relationships/image" Target="../media/image19.jpg"/><Relationship Id="rId30" Type="http://schemas.openxmlformats.org/officeDocument/2006/relationships/image" Target="../media/image21.emf"/><Relationship Id="rId35" Type="http://schemas.openxmlformats.org/officeDocument/2006/relationships/image" Target="../media/image26.emf"/><Relationship Id="rId8" Type="http://schemas.openxmlformats.org/officeDocument/2006/relationships/image" Target="../media/image4.jpg"/><Relationship Id="rId3" Type="http://schemas.openxmlformats.org/officeDocument/2006/relationships/hyperlink" Target="https://cran.r-project.org/package=rast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8901BACA-6830-EB49-9775-BEC80C52C7C3}"/>
              </a:ext>
            </a:extLst>
          </p:cNvPr>
          <p:cNvSpPr/>
          <p:nvPr/>
        </p:nvSpPr>
        <p:spPr>
          <a:xfrm>
            <a:off x="10986052" y="12034157"/>
            <a:ext cx="21889238" cy="20222394"/>
          </a:xfrm>
          <a:prstGeom prst="rect">
            <a:avLst/>
          </a:prstGeom>
          <a:solidFill>
            <a:srgbClr val="D0B28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4" name="Rectangle 183">
            <a:extLst>
              <a:ext uri="{FF2B5EF4-FFF2-40B4-BE49-F238E27FC236}">
                <a16:creationId xmlns:a16="http://schemas.microsoft.com/office/drawing/2014/main" id="{8CB2CDDC-AC5F-C34C-84F9-BD5AC727DB54}"/>
              </a:ext>
            </a:extLst>
          </p:cNvPr>
          <p:cNvSpPr/>
          <p:nvPr/>
        </p:nvSpPr>
        <p:spPr>
          <a:xfrm>
            <a:off x="8676164" y="5300430"/>
            <a:ext cx="6797040" cy="4078017"/>
          </a:xfrm>
          <a:prstGeom prst="rect">
            <a:avLst/>
          </a:prstGeom>
          <a:solidFill>
            <a:srgbClr val="D0B286"/>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68" name="Rectangle 167">
            <a:extLst>
              <a:ext uri="{FF2B5EF4-FFF2-40B4-BE49-F238E27FC236}">
                <a16:creationId xmlns:a16="http://schemas.microsoft.com/office/drawing/2014/main" id="{01C43C5D-771C-CA4B-AC79-F9325AC5A844}"/>
              </a:ext>
            </a:extLst>
          </p:cNvPr>
          <p:cNvSpPr/>
          <p:nvPr/>
        </p:nvSpPr>
        <p:spPr>
          <a:xfrm>
            <a:off x="11444563" y="14708056"/>
            <a:ext cx="5936179" cy="11043693"/>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734D45A7-2E10-C448-9D0E-72B47E945C7F}"/>
              </a:ext>
            </a:extLst>
          </p:cNvPr>
          <p:cNvSpPr>
            <a:spLocks noGrp="1"/>
          </p:cNvSpPr>
          <p:nvPr>
            <p:ph type="body" sz="quarter" idx="21"/>
          </p:nvPr>
        </p:nvSpPr>
        <p:spPr>
          <a:xfrm>
            <a:off x="11422761" y="5605390"/>
            <a:ext cx="12533744" cy="7309671"/>
          </a:xfrm>
          <a:solidFill>
            <a:srgbClr val="D0B286"/>
          </a:solidFill>
        </p:spPr>
        <p:txBody>
          <a:bodyPr wrap="square" lIns="228589" tIns="228589" rIns="228589" bIns="228589" anchor="t">
            <a:spAutoFit/>
          </a:bodyPr>
          <a:lstStyle/>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p:txBody>
      </p:sp>
      <p:sp>
        <p:nvSpPr>
          <p:cNvPr id="7" name="Text Placeholder 6">
            <a:extLst>
              <a:ext uri="{FF2B5EF4-FFF2-40B4-BE49-F238E27FC236}">
                <a16:creationId xmlns:a16="http://schemas.microsoft.com/office/drawing/2014/main" id="{AFF5B475-9F52-1146-91E8-20386B9076AF}"/>
              </a:ext>
            </a:extLst>
          </p:cNvPr>
          <p:cNvSpPr>
            <a:spLocks noGrp="1"/>
          </p:cNvSpPr>
          <p:nvPr>
            <p:ph type="body" sz="quarter" idx="23"/>
          </p:nvPr>
        </p:nvSpPr>
        <p:spPr>
          <a:xfrm>
            <a:off x="21945600" y="5554742"/>
            <a:ext cx="10927529" cy="7540504"/>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We mined species occurrence records from museum records and citizen science observations by accessing the Global Biodiversity Information Facility (GBIF) using the </a:t>
            </a:r>
            <a:r>
              <a:rPr lang="en-US" i="1" dirty="0" err="1">
                <a:solidFill>
                  <a:schemeClr val="tx1"/>
                </a:solidFill>
                <a:latin typeface="Lato" panose="020F0502020204030203" pitchFamily="34" charset="0"/>
              </a:rPr>
              <a:t>rgbif</a:t>
            </a:r>
            <a:r>
              <a:rPr lang="en-US" dirty="0">
                <a:solidFill>
                  <a:schemeClr val="tx1"/>
                </a:solidFill>
                <a:latin typeface="Lato" panose="020F0502020204030203" pitchFamily="34" charset="0"/>
              </a:rPr>
              <a:t> package in </a:t>
            </a:r>
            <a:r>
              <a:rPr lang="en-US" b="1" dirty="0">
                <a:solidFill>
                  <a:schemeClr val="tx1"/>
                </a:solidFill>
                <a:latin typeface="Courier New" panose="02070309020205020404" pitchFamily="49" charset="0"/>
                <a:cs typeface="Courier New" panose="02070309020205020404" pitchFamily="49" charset="0"/>
              </a:rPr>
              <a:t>R</a:t>
            </a:r>
            <a:r>
              <a:rPr lang="en-US" dirty="0">
                <a:solidFill>
                  <a:schemeClr val="tx1"/>
                </a:solidFill>
                <a:latin typeface="Lato" panose="020F0502020204030203" pitchFamily="34" charset="0"/>
              </a:rPr>
              <a:t>. This procedure yielded 7,053 raw occurrence records. After removing duplicates and cleaning with </a:t>
            </a:r>
            <a:r>
              <a:rPr lang="en-US" dirty="0" err="1">
                <a:solidFill>
                  <a:schemeClr val="tx1"/>
                </a:solidFill>
                <a:latin typeface="Lato" panose="020F0502020204030203" pitchFamily="34" charset="0"/>
              </a:rPr>
              <a:t>CoordinateCleaner</a:t>
            </a:r>
            <a:r>
              <a:rPr lang="en-US" dirty="0">
                <a:solidFill>
                  <a:schemeClr val="tx1"/>
                </a:solidFill>
                <a:latin typeface="Lato" panose="020F0502020204030203" pitchFamily="34" charset="0"/>
              </a:rPr>
              <a:t>, then spatially thinning the data with </a:t>
            </a:r>
            <a:r>
              <a:rPr lang="en-US" i="1" dirty="0" err="1">
                <a:solidFill>
                  <a:schemeClr val="tx1"/>
                </a:solidFill>
                <a:latin typeface="Lato" panose="020F0502020204030203" pitchFamily="34" charset="0"/>
              </a:rPr>
              <a:t>spThin</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we reduced the dataset to 438 records. </a:t>
            </a:r>
          </a:p>
          <a:p>
            <a:pPr algn="just" defTabSz="1828800"/>
            <a:endParaRPr lang="en-US" sz="1600" dirty="0">
              <a:solidFill>
                <a:schemeClr val="tx1"/>
              </a:solidFill>
              <a:latin typeface="Lato" panose="020F0502020204030203" pitchFamily="34" charset="0"/>
            </a:endParaRPr>
          </a:p>
          <a:p>
            <a:pPr algn="just" defTabSz="1828800"/>
            <a:r>
              <a:rPr lang="en-US" dirty="0">
                <a:solidFill>
                  <a:schemeClr val="tx1"/>
                </a:solidFill>
                <a:latin typeface="Lato" panose="020F0502020204030203" pitchFamily="34" charset="0"/>
              </a:rPr>
              <a:t>Environmental variables included BIO01-BIO19 (bioclimatic variables, e.g. mean annual temperature) plus a digital elevation model layer (elevation), all from </a:t>
            </a:r>
            <a:r>
              <a:rPr lang="en-US" dirty="0" err="1">
                <a:solidFill>
                  <a:schemeClr val="tx1"/>
                </a:solidFill>
                <a:latin typeface="Lato" panose="020F0502020204030203" pitchFamily="34" charset="0"/>
              </a:rPr>
              <a:t>Worldclim</a:t>
            </a:r>
            <a:r>
              <a:rPr lang="en-US" dirty="0">
                <a:solidFill>
                  <a:schemeClr val="tx1"/>
                </a:solidFill>
                <a:latin typeface="Lato" panose="020F0502020204030203" pitchFamily="34" charset="0"/>
              </a:rPr>
              <a:t>. We determined that 6 variables were not highly correlated with the others based on Pearson’s </a:t>
            </a:r>
            <a:r>
              <a:rPr lang="en-US" i="1" dirty="0">
                <a:solidFill>
                  <a:schemeClr val="tx1"/>
                </a:solidFill>
                <a:latin typeface="Lato" panose="020F0502020204030203" pitchFamily="34" charset="0"/>
              </a:rPr>
              <a:t>r</a:t>
            </a:r>
            <a:r>
              <a:rPr lang="en-US" dirty="0">
                <a:solidFill>
                  <a:schemeClr val="tx1"/>
                </a:solidFill>
                <a:latin typeface="Lato" panose="020F0502020204030203" pitchFamily="34" charset="0"/>
              </a:rPr>
              <a:t> &lt; 0.9, including: BIO02, BIO05, BIO08, BIO13, BIO18, and elevation (reduced dataset). </a:t>
            </a: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p:txBody>
      </p:sp>
      <p:sp>
        <p:nvSpPr>
          <p:cNvPr id="127" name="Text Placeholder 14">
            <a:extLst>
              <a:ext uri="{FF2B5EF4-FFF2-40B4-BE49-F238E27FC236}">
                <a16:creationId xmlns:a16="http://schemas.microsoft.com/office/drawing/2014/main" id="{31D6FCEB-A5A3-8A49-A717-BDD5C13FD1A7}"/>
              </a:ext>
            </a:extLst>
          </p:cNvPr>
          <p:cNvSpPr txBox="1">
            <a:spLocks/>
          </p:cNvSpPr>
          <p:nvPr/>
        </p:nvSpPr>
        <p:spPr>
          <a:xfrm>
            <a:off x="491621" y="24880580"/>
            <a:ext cx="10048875" cy="7375971"/>
          </a:xfrm>
          <a:prstGeom prst="rect">
            <a:avLst/>
          </a:prstGeom>
          <a:solidFill>
            <a:srgbClr val="D0B286"/>
          </a:solid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342900" indent="-342900" defTabSz="1828800">
              <a:buClr>
                <a:srgbClr val="64564D"/>
              </a:buClr>
              <a:buSzPct val="112000"/>
              <a:buFont typeface="Arial" panose="020B0604020202020204" pitchFamily="34" charset="0"/>
              <a:buChar char="•"/>
            </a:pPr>
            <a:r>
              <a:rPr lang="en-US" b="1" dirty="0">
                <a:solidFill>
                  <a:schemeClr val="tx1"/>
                </a:solidFill>
                <a:latin typeface="Lato" panose="020F0502020204030203" pitchFamily="34" charset="0"/>
              </a:rPr>
              <a:t>Ecological Niche Modeling</a:t>
            </a:r>
            <a:r>
              <a:rPr lang="en-US" b="1" dirty="0">
                <a:solidFill>
                  <a:schemeClr val="tx1"/>
                </a:solidFill>
                <a:latin typeface="Lato" panose="020F0502020204030203" pitchFamily="34" charset="0"/>
                <a:sym typeface="Wingdings" pitchFamily="2" charset="2"/>
              </a:rPr>
              <a:t> (ENM</a:t>
            </a:r>
            <a:r>
              <a:rPr lang="en-US" baseline="30000" dirty="0">
                <a:solidFill>
                  <a:schemeClr val="tx1"/>
                </a:solidFill>
                <a:latin typeface="Lato" panose="020F0502020204030203" pitchFamily="34" charset="0"/>
              </a:rPr>
              <a:t> 1,6</a:t>
            </a:r>
            <a:r>
              <a:rPr lang="en-US" b="1" dirty="0">
                <a:solidFill>
                  <a:schemeClr val="tx1"/>
                </a:solidFill>
                <a:latin typeface="Lato" panose="020F0502020204030203" pitchFamily="34" charset="0"/>
                <a:sym typeface="Wingdings" pitchFamily="2" charset="2"/>
              </a:rPr>
              <a:t>) overview:</a:t>
            </a:r>
            <a:endParaRPr lang="en-US" b="1" dirty="0">
              <a:solidFill>
                <a:schemeClr val="tx1"/>
              </a:solidFill>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Font typeface="Arial" pitchFamily="34" charset="0"/>
              <a:buNone/>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60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000" dirty="0">
              <a:latin typeface="Lato" panose="020F0502020204030203" pitchFamily="34" charset="0"/>
            </a:endParaRPr>
          </a:p>
        </p:txBody>
      </p:sp>
      <p:sp>
        <p:nvSpPr>
          <p:cNvPr id="130" name="Rectangle 129">
            <a:extLst>
              <a:ext uri="{FF2B5EF4-FFF2-40B4-BE49-F238E27FC236}">
                <a16:creationId xmlns:a16="http://schemas.microsoft.com/office/drawing/2014/main" id="{003DFE70-CE86-2D45-B50E-BDBF7C63DBAC}"/>
              </a:ext>
            </a:extLst>
          </p:cNvPr>
          <p:cNvSpPr/>
          <p:nvPr/>
        </p:nvSpPr>
        <p:spPr>
          <a:xfrm>
            <a:off x="7038927" y="27607297"/>
            <a:ext cx="3090308" cy="2787703"/>
          </a:xfrm>
          <a:prstGeom prst="rect">
            <a:avLst/>
          </a:prstGeom>
          <a:solidFill>
            <a:srgbClr val="F5F4F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8" name="Text Placeholder 3">
            <a:extLst>
              <a:ext uri="{FF2B5EF4-FFF2-40B4-BE49-F238E27FC236}">
                <a16:creationId xmlns:a16="http://schemas.microsoft.com/office/drawing/2014/main" id="{9543692E-4731-0840-9BA5-88CC1F4C9C24}"/>
              </a:ext>
            </a:extLst>
          </p:cNvPr>
          <p:cNvSpPr txBox="1">
            <a:spLocks/>
          </p:cNvSpPr>
          <p:nvPr/>
        </p:nvSpPr>
        <p:spPr>
          <a:xfrm>
            <a:off x="491621" y="24245443"/>
            <a:ext cx="10050462"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METHODS</a:t>
            </a:r>
          </a:p>
        </p:txBody>
      </p:sp>
      <p:sp>
        <p:nvSpPr>
          <p:cNvPr id="15" name="Text Placeholder 14">
            <a:extLst>
              <a:ext uri="{FF2B5EF4-FFF2-40B4-BE49-F238E27FC236}">
                <a16:creationId xmlns:a16="http://schemas.microsoft.com/office/drawing/2014/main" id="{E88D1D93-1749-134C-B259-6CB1F13ABE6B}"/>
              </a:ext>
            </a:extLst>
          </p:cNvPr>
          <p:cNvSpPr>
            <a:spLocks noGrp="1"/>
          </p:cNvSpPr>
          <p:nvPr>
            <p:ph type="body" sz="quarter" idx="96"/>
          </p:nvPr>
        </p:nvSpPr>
        <p:spPr>
          <a:xfrm>
            <a:off x="490770" y="13705324"/>
            <a:ext cx="10048875" cy="10055038"/>
          </a:xfrm>
          <a:solidFill>
            <a:srgbClr val="D0B286"/>
          </a:solidFill>
        </p:spPr>
        <p:txBody>
          <a:bodyPr wrap="square" lIns="228589" tIns="228589" rIns="228589" bIns="228589" anchor="t">
            <a:spAutoFit/>
          </a:bodyPr>
          <a:lstStyle/>
          <a:p>
            <a:pPr marL="342900" indent="-342900" defTabSz="1828800">
              <a:buClr>
                <a:srgbClr val="64564D"/>
              </a:buClr>
              <a:buSzPct val="112000"/>
              <a:buFont typeface="Arial" panose="020B0604020202020204" pitchFamily="34" charset="0"/>
              <a:buChar char="•"/>
            </a:pPr>
            <a:r>
              <a:rPr lang="en-US" b="1" dirty="0">
                <a:solidFill>
                  <a:schemeClr val="tx1"/>
                </a:solidFill>
                <a:latin typeface="Lato" panose="020F0502020204030203" pitchFamily="34" charset="0"/>
              </a:rPr>
              <a:t>1. Data collection and preparation</a:t>
            </a:r>
          </a:p>
          <a:p>
            <a:pPr marL="1828725" lvl="1" indent="-342900" defTabSz="1828800">
              <a:buClr>
                <a:srgbClr val="64564D"/>
              </a:buClr>
              <a:buSzPct val="112000"/>
              <a:buFont typeface="Arial" pitchFamily="34" charset="0"/>
              <a:buChar char="•"/>
            </a:pPr>
            <a:r>
              <a:rPr lang="en-US" dirty="0">
                <a:latin typeface="Lato" panose="020F0502020204030203" pitchFamily="34" charset="0"/>
              </a:rPr>
              <a:t>Obtain species occurrences (presence-only records) from Global Biodiversity Information Facility (GBIF; </a:t>
            </a:r>
            <a:r>
              <a:rPr lang="en-US" dirty="0" err="1">
                <a:latin typeface="Lato" panose="020F0502020204030203" pitchFamily="34" charset="0"/>
              </a:rPr>
              <a:t>gbif.org</a:t>
            </a:r>
            <a:r>
              <a:rPr lang="en-US" dirty="0">
                <a:latin typeface="Lato" panose="020F0502020204030203" pitchFamily="34" charset="0"/>
              </a:rPr>
              <a:t>)</a:t>
            </a: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None/>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None/>
            </a:pPr>
            <a:endParaRPr lang="en-US" sz="3600" dirty="0">
              <a:latin typeface="Lato" panose="020F0502020204030203" pitchFamily="34" charset="0"/>
            </a:endParaRPr>
          </a:p>
        </p:txBody>
      </p:sp>
      <p:sp>
        <p:nvSpPr>
          <p:cNvPr id="44" name="Rectangle 43">
            <a:extLst>
              <a:ext uri="{FF2B5EF4-FFF2-40B4-BE49-F238E27FC236}">
                <a16:creationId xmlns:a16="http://schemas.microsoft.com/office/drawing/2014/main" id="{AC539075-EA33-5C41-8C32-25D14273921A}"/>
              </a:ext>
            </a:extLst>
          </p:cNvPr>
          <p:cNvSpPr/>
          <p:nvPr/>
        </p:nvSpPr>
        <p:spPr>
          <a:xfrm>
            <a:off x="8383352" y="8528916"/>
            <a:ext cx="6797040" cy="4078017"/>
          </a:xfrm>
          <a:prstGeom prst="rect">
            <a:avLst/>
          </a:prstGeom>
          <a:solidFill>
            <a:srgbClr val="D0B286"/>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 name="Text Placeholder 1">
            <a:extLst>
              <a:ext uri="{FF2B5EF4-FFF2-40B4-BE49-F238E27FC236}">
                <a16:creationId xmlns:a16="http://schemas.microsoft.com/office/drawing/2014/main" id="{3A31384A-E981-0946-ADDC-4722A18960F3}"/>
              </a:ext>
            </a:extLst>
          </p:cNvPr>
          <p:cNvSpPr>
            <a:spLocks noGrp="1"/>
          </p:cNvSpPr>
          <p:nvPr>
            <p:ph type="body" sz="quarter" idx="10"/>
          </p:nvPr>
        </p:nvSpPr>
        <p:spPr>
          <a:xfrm>
            <a:off x="490770" y="5605390"/>
            <a:ext cx="8244949" cy="7001895"/>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Coastal dune habitats provide valuable ecosystem services but are declining globally due to the interacting effects of multiple stressors, including </a:t>
            </a:r>
            <a:r>
              <a:rPr lang="en-US" dirty="0">
                <a:solidFill>
                  <a:srgbClr val="FDF8D1"/>
                </a:solidFill>
                <a:latin typeface="Lato" panose="020F0502020204030203" pitchFamily="34" charset="0"/>
              </a:rPr>
              <a:t>global climate change (GCC)</a:t>
            </a:r>
            <a:r>
              <a:rPr lang="en-US" dirty="0">
                <a:solidFill>
                  <a:schemeClr val="tx1"/>
                </a:solidFill>
                <a:latin typeface="Lato" panose="020F0502020204030203" pitchFamily="34" charset="0"/>
              </a:rPr>
              <a:t>. To explore the potential severity of the effects of GCC on dune plant communities of the Northern Gulf of Mexico, we modeled the fundamental bioclimatic niche</a:t>
            </a:r>
            <a:r>
              <a:rPr lang="en-US" baseline="30000" dirty="0">
                <a:solidFill>
                  <a:schemeClr val="tx1"/>
                </a:solidFill>
                <a:latin typeface="Lato" panose="020F0502020204030203" pitchFamily="34" charset="0"/>
              </a:rPr>
              <a:t> 1</a:t>
            </a:r>
            <a:r>
              <a:rPr lang="en-US" dirty="0">
                <a:solidFill>
                  <a:schemeClr val="tx1"/>
                </a:solidFill>
                <a:latin typeface="Lato" panose="020F0502020204030203" pitchFamily="34" charset="0"/>
              </a:rPr>
              <a:t> of a native foredune species, largeleaf pennywort, </a:t>
            </a:r>
            <a:r>
              <a:rPr lang="en-US" i="1" dirty="0" err="1">
                <a:solidFill>
                  <a:srgbClr val="FDF8D1"/>
                </a:solidFill>
                <a:latin typeface="Lato" panose="020F0502020204030203" pitchFamily="34" charset="0"/>
              </a:rPr>
              <a:t>Hydrocotyle</a:t>
            </a:r>
            <a:r>
              <a:rPr lang="en-US" i="1" dirty="0">
                <a:solidFill>
                  <a:srgbClr val="FDF8D1"/>
                </a:solidFill>
                <a:latin typeface="Lato" panose="020F0502020204030203" pitchFamily="34" charset="0"/>
              </a:rPr>
              <a:t> </a:t>
            </a:r>
            <a:r>
              <a:rPr lang="en-US" i="1" dirty="0" err="1">
                <a:solidFill>
                  <a:srgbClr val="FDF8D1"/>
                </a:solidFill>
                <a:latin typeface="Lato" panose="020F0502020204030203" pitchFamily="34" charset="0"/>
              </a:rPr>
              <a:t>bonariensis</a:t>
            </a:r>
            <a:r>
              <a:rPr lang="en-US" i="1" dirty="0">
                <a:solidFill>
                  <a:srgbClr val="FDF8D1"/>
                </a:solidFill>
                <a:latin typeface="Lato" panose="020F0502020204030203" pitchFamily="34" charset="0"/>
              </a:rPr>
              <a:t> </a:t>
            </a:r>
            <a:r>
              <a:rPr lang="en-US" dirty="0">
                <a:solidFill>
                  <a:srgbClr val="FDF8D1"/>
                </a:solidFill>
                <a:latin typeface="Lato" panose="020F0502020204030203" pitchFamily="34" charset="0"/>
              </a:rPr>
              <a:t>Comm. ex Lam. </a:t>
            </a:r>
            <a:r>
              <a:rPr lang="en-US" i="1" dirty="0" err="1">
                <a:solidFill>
                  <a:schemeClr val="tx1"/>
                </a:solidFill>
                <a:latin typeface="Lato" panose="020F0502020204030203" pitchFamily="34" charset="0"/>
              </a:rPr>
              <a:t>Hydrocotyle</a:t>
            </a:r>
            <a:r>
              <a:rPr lang="en-US" i="1" dirty="0">
                <a:solidFill>
                  <a:schemeClr val="tx1"/>
                </a:solidFill>
                <a:latin typeface="Lato" panose="020F0502020204030203" pitchFamily="34" charset="0"/>
              </a:rPr>
              <a:t>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is an herbaceous, creeping perennial plant in the family </a:t>
            </a:r>
            <a:r>
              <a:rPr lang="en-US" dirty="0" err="1">
                <a:solidFill>
                  <a:schemeClr val="tx1"/>
                </a:solidFill>
                <a:latin typeface="Lato" panose="020F0502020204030203" pitchFamily="34" charset="0"/>
              </a:rPr>
              <a:t>Araliaceae</a:t>
            </a:r>
            <a:r>
              <a:rPr lang="en-US" dirty="0">
                <a:solidFill>
                  <a:schemeClr val="tx1"/>
                </a:solidFill>
                <a:latin typeface="Lato" panose="020F0502020204030203" pitchFamily="34" charset="0"/>
              </a:rPr>
              <a:t> found on dunes and moist soils</a:t>
            </a:r>
            <a:r>
              <a:rPr lang="en-US" baseline="30000" dirty="0">
                <a:solidFill>
                  <a:schemeClr val="tx1"/>
                </a:solidFill>
                <a:latin typeface="Lato" panose="020F0502020204030203" pitchFamily="34" charset="0"/>
              </a:rPr>
              <a:t> 2</a:t>
            </a:r>
            <a:r>
              <a:rPr lang="en-US" dirty="0">
                <a:solidFill>
                  <a:schemeClr val="tx1"/>
                </a:solidFill>
                <a:latin typeface="Lato" panose="020F0502020204030203" pitchFamily="34" charset="0"/>
              </a:rPr>
              <a:t>. It is used in traditional medicine in South America</a:t>
            </a:r>
            <a:r>
              <a:rPr lang="en-US" baseline="30000" dirty="0">
                <a:solidFill>
                  <a:schemeClr val="tx1"/>
                </a:solidFill>
                <a:latin typeface="Lato" panose="020F0502020204030203" pitchFamily="34" charset="0"/>
              </a:rPr>
              <a:t> 2</a:t>
            </a:r>
            <a:r>
              <a:rPr lang="en-US" dirty="0">
                <a:solidFill>
                  <a:schemeClr val="tx1"/>
                </a:solidFill>
                <a:latin typeface="Lato" panose="020F0502020204030203" pitchFamily="34" charset="0"/>
              </a:rPr>
              <a:t>. While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prefers higher elevations, it is commonly found in coastlines of the </a:t>
            </a:r>
            <a:r>
              <a:rPr lang="en-US" dirty="0" err="1">
                <a:solidFill>
                  <a:schemeClr val="tx1"/>
                </a:solidFill>
                <a:latin typeface="Lato" panose="020F0502020204030203" pitchFamily="34" charset="0"/>
              </a:rPr>
              <a:t>Afrotropics</a:t>
            </a:r>
            <a:r>
              <a:rPr lang="en-US" dirty="0">
                <a:solidFill>
                  <a:schemeClr val="tx1"/>
                </a:solidFill>
                <a:latin typeface="Lato" panose="020F0502020204030203" pitchFamily="34" charset="0"/>
              </a:rPr>
              <a:t>, Nearctic, and Neotropics</a:t>
            </a:r>
            <a:r>
              <a:rPr lang="en-US" baseline="30000" dirty="0">
                <a:solidFill>
                  <a:schemeClr val="tx1"/>
                </a:solidFill>
                <a:latin typeface="Lato" panose="020F0502020204030203" pitchFamily="34" charset="0"/>
              </a:rPr>
              <a:t> 2,3 (see inset map)</a:t>
            </a:r>
            <a:r>
              <a:rPr lang="en-US" dirty="0">
                <a:solidFill>
                  <a:schemeClr val="tx1"/>
                </a:solidFill>
                <a:latin typeface="Lato" panose="020F0502020204030203" pitchFamily="34" charset="0"/>
              </a:rPr>
              <a:t>. This work forms part of a broader project predicting the responses of dune plant communities of Alabama’s barrier islands and shorelines to GCC. </a:t>
            </a:r>
          </a:p>
        </p:txBody>
      </p:sp>
      <p:sp>
        <p:nvSpPr>
          <p:cNvPr id="3" name="Text Placeholder 2">
            <a:extLst>
              <a:ext uri="{FF2B5EF4-FFF2-40B4-BE49-F238E27FC236}">
                <a16:creationId xmlns:a16="http://schemas.microsoft.com/office/drawing/2014/main" id="{BB9651DF-245B-DE47-A8E1-DE4F451C0B9E}"/>
              </a:ext>
            </a:extLst>
          </p:cNvPr>
          <p:cNvSpPr>
            <a:spLocks noGrp="1"/>
          </p:cNvSpPr>
          <p:nvPr>
            <p:ph type="body" sz="quarter" idx="11"/>
          </p:nvPr>
        </p:nvSpPr>
        <p:spPr>
          <a:xfrm>
            <a:off x="490770" y="4919929"/>
            <a:ext cx="10048875" cy="754045"/>
          </a:xfrm>
        </p:spPr>
        <p:txBody>
          <a:bodyPr/>
          <a:lstStyle/>
          <a:p>
            <a:r>
              <a:rPr lang="en-US" dirty="0">
                <a:latin typeface="Lato" panose="020F0502020204030203" pitchFamily="34" charset="0"/>
              </a:rPr>
              <a:t>INTRODUCTION</a:t>
            </a:r>
          </a:p>
        </p:txBody>
      </p:sp>
      <p:sp>
        <p:nvSpPr>
          <p:cNvPr id="4" name="Text Placeholder 3">
            <a:extLst>
              <a:ext uri="{FF2B5EF4-FFF2-40B4-BE49-F238E27FC236}">
                <a16:creationId xmlns:a16="http://schemas.microsoft.com/office/drawing/2014/main" id="{B3A75B69-B887-494F-8354-19A97A084D60}"/>
              </a:ext>
            </a:extLst>
          </p:cNvPr>
          <p:cNvSpPr>
            <a:spLocks noGrp="1"/>
          </p:cNvSpPr>
          <p:nvPr>
            <p:ph type="body" sz="quarter" idx="20"/>
          </p:nvPr>
        </p:nvSpPr>
        <p:spPr>
          <a:xfrm>
            <a:off x="490770" y="13070187"/>
            <a:ext cx="10050462" cy="754045"/>
          </a:xfrm>
        </p:spPr>
        <p:txBody>
          <a:bodyPr/>
          <a:lstStyle/>
          <a:p>
            <a:r>
              <a:rPr lang="en-US" dirty="0">
                <a:latin typeface="Lato" panose="020F0502020204030203" pitchFamily="34" charset="0"/>
              </a:rPr>
              <a:t>OBJECTIVES</a:t>
            </a:r>
          </a:p>
        </p:txBody>
      </p:sp>
      <p:sp>
        <p:nvSpPr>
          <p:cNvPr id="6" name="Text Placeholder 5">
            <a:extLst>
              <a:ext uri="{FF2B5EF4-FFF2-40B4-BE49-F238E27FC236}">
                <a16:creationId xmlns:a16="http://schemas.microsoft.com/office/drawing/2014/main" id="{8AFEEE7D-41C4-3B45-BFE6-D61F77CAFF9F}"/>
              </a:ext>
            </a:extLst>
          </p:cNvPr>
          <p:cNvSpPr>
            <a:spLocks noGrp="1"/>
          </p:cNvSpPr>
          <p:nvPr>
            <p:ph type="body" sz="quarter" idx="22"/>
          </p:nvPr>
        </p:nvSpPr>
        <p:spPr>
          <a:xfrm>
            <a:off x="11460159" y="4956307"/>
            <a:ext cx="11430000" cy="754044"/>
          </a:xfrm>
        </p:spPr>
        <p:txBody>
          <a:bodyPr/>
          <a:lstStyle/>
          <a:p>
            <a:r>
              <a:rPr lang="en-US" dirty="0">
                <a:latin typeface="Lato" panose="020F0502020204030203" pitchFamily="34" charset="0"/>
              </a:rPr>
              <a:t>MATERIALS &amp; METHODS</a:t>
            </a:r>
          </a:p>
        </p:txBody>
      </p:sp>
      <p:sp>
        <p:nvSpPr>
          <p:cNvPr id="8" name="Text Placeholder 7">
            <a:extLst>
              <a:ext uri="{FF2B5EF4-FFF2-40B4-BE49-F238E27FC236}">
                <a16:creationId xmlns:a16="http://schemas.microsoft.com/office/drawing/2014/main" id="{BDBE325A-33E3-B441-A039-0C963F23F3C2}"/>
              </a:ext>
            </a:extLst>
          </p:cNvPr>
          <p:cNvSpPr>
            <a:spLocks noGrp="1"/>
          </p:cNvSpPr>
          <p:nvPr>
            <p:ph type="body" sz="quarter" idx="24"/>
          </p:nvPr>
        </p:nvSpPr>
        <p:spPr>
          <a:xfrm>
            <a:off x="22132059" y="4956305"/>
            <a:ext cx="10741070" cy="754045"/>
          </a:xfrm>
        </p:spPr>
        <p:txBody>
          <a:bodyPr/>
          <a:lstStyle/>
          <a:p>
            <a:r>
              <a:rPr lang="en-US" dirty="0">
                <a:latin typeface="Lato" panose="020F0502020204030203" pitchFamily="34" charset="0"/>
              </a:rPr>
              <a:t>RESULTS</a:t>
            </a:r>
          </a:p>
        </p:txBody>
      </p:sp>
      <p:sp>
        <p:nvSpPr>
          <p:cNvPr id="9" name="Text Placeholder 8">
            <a:extLst>
              <a:ext uri="{FF2B5EF4-FFF2-40B4-BE49-F238E27FC236}">
                <a16:creationId xmlns:a16="http://schemas.microsoft.com/office/drawing/2014/main" id="{027FBB48-301F-E54B-9C0F-B0AF4F8F13C3}"/>
              </a:ext>
            </a:extLst>
          </p:cNvPr>
          <p:cNvSpPr>
            <a:spLocks noGrp="1"/>
          </p:cNvSpPr>
          <p:nvPr>
            <p:ph type="body" sz="quarter" idx="25"/>
          </p:nvPr>
        </p:nvSpPr>
        <p:spPr>
          <a:xfrm>
            <a:off x="33390292" y="4921828"/>
            <a:ext cx="10047018" cy="754045"/>
          </a:xfrm>
        </p:spPr>
        <p:txBody>
          <a:bodyPr/>
          <a:lstStyle/>
          <a:p>
            <a:r>
              <a:rPr lang="en-US" dirty="0">
                <a:latin typeface="Lato" panose="020F0502020204030203" pitchFamily="34" charset="0"/>
              </a:rPr>
              <a:t>CONCLUSIONS</a:t>
            </a:r>
          </a:p>
        </p:txBody>
      </p:sp>
      <p:sp>
        <p:nvSpPr>
          <p:cNvPr id="10" name="Text Placeholder 9">
            <a:extLst>
              <a:ext uri="{FF2B5EF4-FFF2-40B4-BE49-F238E27FC236}">
                <a16:creationId xmlns:a16="http://schemas.microsoft.com/office/drawing/2014/main" id="{A84428BB-306F-7648-8365-865D8442AB50}"/>
              </a:ext>
            </a:extLst>
          </p:cNvPr>
          <p:cNvSpPr>
            <a:spLocks noGrp="1"/>
          </p:cNvSpPr>
          <p:nvPr>
            <p:ph type="body" sz="quarter" idx="26"/>
          </p:nvPr>
        </p:nvSpPr>
        <p:spPr>
          <a:xfrm>
            <a:off x="33390292" y="5554239"/>
            <a:ext cx="10047018" cy="8925498"/>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Our ENM projections based on models with reasonably high predictive ability indicated that the distribution of suitable habitat for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in the study region will likely be </a:t>
            </a:r>
            <a:r>
              <a:rPr lang="en-US" i="1" dirty="0">
                <a:solidFill>
                  <a:schemeClr val="tx1"/>
                </a:solidFill>
                <a:latin typeface="Lato" panose="020F0502020204030203" pitchFamily="34" charset="0"/>
              </a:rPr>
              <a:t>greatly reduced </a:t>
            </a:r>
            <a:r>
              <a:rPr lang="en-US" dirty="0">
                <a:solidFill>
                  <a:schemeClr val="tx1"/>
                </a:solidFill>
                <a:latin typeface="Lato" panose="020F0502020204030203" pitchFamily="34" charset="0"/>
              </a:rPr>
              <a:t>by GCC over the coming decades. Unlike other foredune plant species,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dirty="0">
                <a:solidFill>
                  <a:schemeClr val="tx1"/>
                </a:solidFill>
                <a:latin typeface="Lato" panose="020F0502020204030203" pitchFamily="34" charset="0"/>
              </a:rPr>
              <a:t> is known from non-dune habitats (e.g. estuaries, sandy coastal plains) up to moderate elevations</a:t>
            </a:r>
            <a:r>
              <a:rPr lang="en-US" baseline="30000" dirty="0">
                <a:solidFill>
                  <a:schemeClr val="tx1"/>
                </a:solidFill>
                <a:latin typeface="Lato" panose="020F0502020204030203" pitchFamily="34" charset="0"/>
              </a:rPr>
              <a:t> 2,3</a:t>
            </a:r>
            <a:r>
              <a:rPr lang="en-US" dirty="0">
                <a:solidFill>
                  <a:schemeClr val="tx1"/>
                </a:solidFill>
                <a:latin typeface="Lato" panose="020F0502020204030203" pitchFamily="34" charset="0"/>
              </a:rPr>
              <a:t>; accordingly, our models strikingly predict potential refugial areas for this species in Central Mexico and the northern Yucatán Peninsula. These findings suggest that concerns over responses of economically important coastal habitat vegetation to multiple threats, including GCC and human land use practices (e.g. urban development), are probably warranted, and that much more work is needed to assess synergistic effects of multiple stressors on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and other nearshore plant species from the Northern Gulf of Mexico. Indeed, additional analyses of </a:t>
            </a:r>
            <a:r>
              <a:rPr lang="en-US" dirty="0" err="1">
                <a:solidFill>
                  <a:schemeClr val="tx1"/>
                </a:solidFill>
                <a:latin typeface="Lato" panose="020F0502020204030203" pitchFamily="34" charset="0"/>
              </a:rPr>
              <a:t>codistributed</a:t>
            </a:r>
            <a:r>
              <a:rPr lang="en-US" dirty="0">
                <a:solidFill>
                  <a:schemeClr val="tx1"/>
                </a:solidFill>
                <a:latin typeface="Lato" panose="020F0502020204030203" pitchFamily="34" charset="0"/>
              </a:rPr>
              <a:t> dune plants in the study area are needed to test the generality of these findings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for regional dune plant communities, and to evaluate ecological trends of species responses to GCC. While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dirty="0">
                <a:solidFill>
                  <a:schemeClr val="tx1"/>
                </a:solidFill>
                <a:latin typeface="Lato" panose="020F0502020204030203" pitchFamily="34" charset="0"/>
              </a:rPr>
              <a:t> is an invasive or nuisance species (e.g. on lawns, golf courses) in parts of its range, our analyses suggest such habits may continue to be an issue, albeit in suitable areas and with modification to accommodate shifting coastlines, which are expected due to the sea-level rise effects of GCC.</a:t>
            </a:r>
          </a:p>
        </p:txBody>
      </p:sp>
      <p:sp>
        <p:nvSpPr>
          <p:cNvPr id="11" name="Text Placeholder 10">
            <a:extLst>
              <a:ext uri="{FF2B5EF4-FFF2-40B4-BE49-F238E27FC236}">
                <a16:creationId xmlns:a16="http://schemas.microsoft.com/office/drawing/2014/main" id="{38D54E99-CD09-EA42-AB77-4AB0DEE80F55}"/>
              </a:ext>
            </a:extLst>
          </p:cNvPr>
          <p:cNvSpPr>
            <a:spLocks noGrp="1"/>
          </p:cNvSpPr>
          <p:nvPr>
            <p:ph type="body" sz="quarter" idx="27"/>
          </p:nvPr>
        </p:nvSpPr>
        <p:spPr>
          <a:xfrm>
            <a:off x="33390292" y="14952776"/>
            <a:ext cx="10047018" cy="754045"/>
          </a:xfrm>
        </p:spPr>
        <p:txBody>
          <a:bodyPr/>
          <a:lstStyle/>
          <a:p>
            <a:r>
              <a:rPr lang="en-US">
                <a:latin typeface="Lato" panose="020F0502020204030203" pitchFamily="34" charset="0"/>
              </a:rPr>
              <a:t>REFERENCES</a:t>
            </a:r>
          </a:p>
        </p:txBody>
      </p:sp>
      <p:sp>
        <p:nvSpPr>
          <p:cNvPr id="12" name="Text Placeholder 11">
            <a:extLst>
              <a:ext uri="{FF2B5EF4-FFF2-40B4-BE49-F238E27FC236}">
                <a16:creationId xmlns:a16="http://schemas.microsoft.com/office/drawing/2014/main" id="{D11F3E96-6F91-E14D-AC57-F39AA9727DD5}"/>
              </a:ext>
            </a:extLst>
          </p:cNvPr>
          <p:cNvSpPr>
            <a:spLocks noGrp="1"/>
          </p:cNvSpPr>
          <p:nvPr>
            <p:ph type="body" sz="quarter" idx="28"/>
          </p:nvPr>
        </p:nvSpPr>
        <p:spPr>
          <a:xfrm>
            <a:off x="33390292" y="15691440"/>
            <a:ext cx="10052050" cy="8254545"/>
          </a:xfrm>
          <a:solidFill>
            <a:srgbClr val="D0B286"/>
          </a:solidFill>
        </p:spPr>
        <p:txBody>
          <a:bodyPr wrap="square" lIns="228589" tIns="228589" rIns="228589" bIns="228589" anchor="t">
            <a:spAutoFit/>
          </a:bodyPr>
          <a:lstStyle/>
          <a:p>
            <a:pPr marL="925195" indent="-909320">
              <a:buFont typeface="+mj-lt"/>
              <a:buAutoNum type="arabicPeriod"/>
            </a:pPr>
            <a:r>
              <a:rPr lang="en-US" sz="1800" dirty="0">
                <a:solidFill>
                  <a:schemeClr val="tx1"/>
                </a:solidFill>
                <a:latin typeface="Lato" panose="020F0502020204030203" pitchFamily="34" charset="0"/>
              </a:rPr>
              <a:t>Peterson, A.T., </a:t>
            </a:r>
            <a:r>
              <a:rPr lang="en-US" sz="1800" dirty="0" err="1">
                <a:solidFill>
                  <a:schemeClr val="tx1"/>
                </a:solidFill>
                <a:latin typeface="Lato" panose="020F0502020204030203" pitchFamily="34" charset="0"/>
              </a:rPr>
              <a:t>Soberón</a:t>
            </a:r>
            <a:r>
              <a:rPr lang="en-US" sz="1800" dirty="0">
                <a:solidFill>
                  <a:schemeClr val="tx1"/>
                </a:solidFill>
                <a:latin typeface="Lato" panose="020F0502020204030203" pitchFamily="34" charset="0"/>
              </a:rPr>
              <a:t>, J., Pearson, R.G., Anderson, R.P., Martínez-Meyer, E., Nakamura, M., Araújo, M.B., 2011. </a:t>
            </a:r>
            <a:r>
              <a:rPr lang="en-US" sz="1800" i="1" dirty="0">
                <a:solidFill>
                  <a:schemeClr val="tx1"/>
                </a:solidFill>
                <a:latin typeface="Lato" panose="020F0502020204030203" pitchFamily="34" charset="0"/>
              </a:rPr>
              <a:t>Ecological Niches and Geographic Distributions </a:t>
            </a:r>
            <a:r>
              <a:rPr lang="en-US" sz="1800" dirty="0">
                <a:solidFill>
                  <a:schemeClr val="tx1"/>
                </a:solidFill>
                <a:latin typeface="Lato" panose="020F0502020204030203" pitchFamily="34" charset="0"/>
              </a:rPr>
              <a:t>(MPB-49). Princeton University Press, New York. </a:t>
            </a:r>
          </a:p>
          <a:p>
            <a:pPr marL="925195" indent="-909320">
              <a:buFont typeface="+mj-lt"/>
              <a:buAutoNum type="arabicPeriod"/>
            </a:pPr>
            <a:r>
              <a:rPr lang="en-US" sz="1800" dirty="0" err="1">
                <a:solidFill>
                  <a:schemeClr val="tx1"/>
                </a:solidFill>
                <a:latin typeface="Lato" panose="020F0502020204030203" pitchFamily="34" charset="0"/>
              </a:rPr>
              <a:t>Ouviña</a:t>
            </a:r>
            <a:r>
              <a:rPr lang="en-US" sz="1800" dirty="0">
                <a:solidFill>
                  <a:schemeClr val="tx1"/>
                </a:solidFill>
                <a:latin typeface="Lato" panose="020F0502020204030203" pitchFamily="34" charset="0"/>
              </a:rPr>
              <a:t>, A.G., Flores, M.L., 2021. </a:t>
            </a:r>
            <a:r>
              <a:rPr lang="en-US" sz="1800" i="1" dirty="0" err="1">
                <a:solidFill>
                  <a:schemeClr val="tx1"/>
                </a:solidFill>
                <a:latin typeface="Lato" panose="020F0502020204030203" pitchFamily="34" charset="0"/>
              </a:rPr>
              <a:t>Hydrocotyle</a:t>
            </a:r>
            <a:r>
              <a:rPr lang="en-US" sz="1800" i="1" dirty="0">
                <a:solidFill>
                  <a:schemeClr val="tx1"/>
                </a:solidFill>
                <a:latin typeface="Lato" panose="020F0502020204030203" pitchFamily="34" charset="0"/>
              </a:rPr>
              <a:t> </a:t>
            </a:r>
            <a:r>
              <a:rPr lang="en-US" sz="1800" i="1" dirty="0" err="1">
                <a:solidFill>
                  <a:schemeClr val="tx1"/>
                </a:solidFill>
                <a:latin typeface="Lato" panose="020F0502020204030203" pitchFamily="34" charset="0"/>
              </a:rPr>
              <a:t>bonariensis</a:t>
            </a:r>
            <a:r>
              <a:rPr lang="en-US" sz="1800" i="1" dirty="0">
                <a:solidFill>
                  <a:schemeClr val="tx1"/>
                </a:solidFill>
                <a:latin typeface="Lato" panose="020F0502020204030203" pitchFamily="34" charset="0"/>
              </a:rPr>
              <a:t> </a:t>
            </a:r>
            <a:r>
              <a:rPr lang="en-US" sz="1800" dirty="0">
                <a:solidFill>
                  <a:schemeClr val="tx1"/>
                </a:solidFill>
                <a:latin typeface="Lato" panose="020F0502020204030203" pitchFamily="34" charset="0"/>
              </a:rPr>
              <a:t>Comm. ex Lam. In: </a:t>
            </a:r>
            <a:r>
              <a:rPr lang="en-US" sz="1800" i="1" dirty="0">
                <a:solidFill>
                  <a:schemeClr val="tx1"/>
                </a:solidFill>
                <a:latin typeface="Lato" panose="020F0502020204030203" pitchFamily="34" charset="0"/>
              </a:rPr>
              <a:t>Medicinal and Aromatic Plants of South America Vol. 2</a:t>
            </a:r>
            <a:r>
              <a:rPr lang="en-US" sz="1800" dirty="0">
                <a:solidFill>
                  <a:schemeClr val="tx1"/>
                </a:solidFill>
                <a:latin typeface="Lato" panose="020F0502020204030203" pitchFamily="34" charset="0"/>
              </a:rPr>
              <a:t>, pp. 261–270). Springer.</a:t>
            </a:r>
          </a:p>
          <a:p>
            <a:pPr marL="925195" indent="-909320">
              <a:buFont typeface="+mj-lt"/>
              <a:buAutoNum type="arabicPeriod"/>
            </a:pPr>
            <a:r>
              <a:rPr lang="en-US" sz="1800" dirty="0">
                <a:solidFill>
                  <a:schemeClr val="tx1"/>
                </a:solidFill>
                <a:latin typeface="Lato" panose="020F0502020204030203" pitchFamily="34" charset="0"/>
              </a:rPr>
              <a:t>Knight, T.M., Miller, T.E., 2004. Local adaptation within a population of </a:t>
            </a:r>
            <a:r>
              <a:rPr lang="en-US" sz="1800" i="1" dirty="0" err="1">
                <a:solidFill>
                  <a:schemeClr val="tx1"/>
                </a:solidFill>
                <a:latin typeface="Lato" panose="020F0502020204030203" pitchFamily="34" charset="0"/>
              </a:rPr>
              <a:t>Hydrocotyle</a:t>
            </a:r>
            <a:r>
              <a:rPr lang="en-US" sz="1800" i="1" dirty="0">
                <a:solidFill>
                  <a:schemeClr val="tx1"/>
                </a:solidFill>
                <a:latin typeface="Lato" panose="020F0502020204030203" pitchFamily="34" charset="0"/>
              </a:rPr>
              <a:t> </a:t>
            </a:r>
            <a:r>
              <a:rPr lang="en-US" sz="1800" i="1" dirty="0" err="1">
                <a:solidFill>
                  <a:schemeClr val="tx1"/>
                </a:solidFill>
                <a:latin typeface="Lato" panose="020F0502020204030203" pitchFamily="34" charset="0"/>
              </a:rPr>
              <a:t>bonariensis</a:t>
            </a:r>
            <a:r>
              <a:rPr lang="en-US" sz="1800" dirty="0">
                <a:solidFill>
                  <a:schemeClr val="tx1"/>
                </a:solidFill>
                <a:latin typeface="Lato" panose="020F0502020204030203" pitchFamily="34" charset="0"/>
              </a:rPr>
              <a:t>. </a:t>
            </a:r>
            <a:r>
              <a:rPr lang="en-US" sz="1800" i="1" dirty="0">
                <a:solidFill>
                  <a:schemeClr val="tx1"/>
                </a:solidFill>
                <a:latin typeface="Lato" panose="020F0502020204030203" pitchFamily="34" charset="0"/>
              </a:rPr>
              <a:t>Evolutionary Ecology Research</a:t>
            </a:r>
            <a:r>
              <a:rPr lang="en-US" sz="1800" dirty="0">
                <a:solidFill>
                  <a:schemeClr val="tx1"/>
                </a:solidFill>
                <a:latin typeface="Lato" panose="020F0502020204030203" pitchFamily="34" charset="0"/>
              </a:rPr>
              <a:t>, 6(1), 103–114.</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Cameron, S.E., Parra, J.L., Jones, P.G., Jarvis, A., 2005. Very high resolution interpolated climate surfaces for global land areas. </a:t>
            </a:r>
            <a:r>
              <a:rPr lang="en-US" sz="1800" i="1" dirty="0">
                <a:solidFill>
                  <a:schemeClr val="tx1"/>
                </a:solidFill>
                <a:latin typeface="Lato" panose="020F0502020204030203" pitchFamily="34" charset="0"/>
              </a:rPr>
              <a:t>International Journal of Climatology</a:t>
            </a:r>
            <a:r>
              <a:rPr lang="en-US" sz="1800" dirty="0">
                <a:solidFill>
                  <a:schemeClr val="tx1"/>
                </a:solidFill>
                <a:latin typeface="Lato" panose="020F0502020204030203" pitchFamily="34" charset="0"/>
              </a:rPr>
              <a:t>, 25, 1965–1978.</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2021. raster: Geographic Data Analysis and Modeling. R package version 3.4-13. Available at: </a:t>
            </a:r>
            <a:r>
              <a:rPr lang="en-US" sz="1800" dirty="0">
                <a:solidFill>
                  <a:schemeClr val="tx1"/>
                </a:solidFill>
                <a:latin typeface="Lato" panose="020F0502020204030203" pitchFamily="34" charset="0"/>
                <a:hlinkClick r:id="rId3">
                  <a:extLst>
                    <a:ext uri="{A12FA001-AC4F-418D-AE19-62706E023703}">
                      <ahyp:hlinkClr xmlns:ahyp="http://schemas.microsoft.com/office/drawing/2018/hyperlinkcolor" val="tx"/>
                    </a:ext>
                  </a:extLst>
                </a:hlinkClick>
              </a:rPr>
              <a:t>https://CRAN.R-project.org/package=raster</a:t>
            </a:r>
            <a:r>
              <a:rPr lang="en-US" sz="1800" dirty="0">
                <a:solidFill>
                  <a:schemeClr val="tx1"/>
                </a:solidFill>
                <a:latin typeface="Lato" panose="020F0502020204030203" pitchFamily="34" charset="0"/>
              </a:rPr>
              <a:t>. </a:t>
            </a:r>
          </a:p>
          <a:p>
            <a:pPr marL="925195" indent="-909320">
              <a:buFont typeface="+mj-lt"/>
              <a:buAutoNum type="arabicPeriod"/>
            </a:pPr>
            <a:r>
              <a:rPr lang="en-US" sz="1800" dirty="0" err="1">
                <a:solidFill>
                  <a:schemeClr val="tx1"/>
                </a:solidFill>
                <a:latin typeface="Lato" panose="020F0502020204030203" pitchFamily="34" charset="0"/>
              </a:rPr>
              <a:t>Elith</a:t>
            </a:r>
            <a:r>
              <a:rPr lang="en-US" sz="1800" dirty="0">
                <a:solidFill>
                  <a:schemeClr val="tx1"/>
                </a:solidFill>
                <a:latin typeface="Lato" panose="020F0502020204030203" pitchFamily="34" charset="0"/>
              </a:rPr>
              <a:t>, J., Graham, C.H., Anderson, R.P., </a:t>
            </a:r>
            <a:r>
              <a:rPr lang="en-US" sz="1800" dirty="0" err="1">
                <a:solidFill>
                  <a:schemeClr val="tx1"/>
                </a:solidFill>
                <a:latin typeface="Lato" panose="020F0502020204030203" pitchFamily="34" charset="0"/>
              </a:rPr>
              <a:t>Dudík</a:t>
            </a:r>
            <a:r>
              <a:rPr lang="en-US" sz="1800" dirty="0">
                <a:solidFill>
                  <a:schemeClr val="tx1"/>
                </a:solidFill>
                <a:latin typeface="Lato" panose="020F0502020204030203" pitchFamily="34" charset="0"/>
              </a:rPr>
              <a:t>, M., Ferrier, S., </a:t>
            </a:r>
            <a:r>
              <a:rPr lang="en-US" sz="1800" dirty="0" err="1">
                <a:solidFill>
                  <a:schemeClr val="tx1"/>
                </a:solidFill>
                <a:latin typeface="Lato" panose="020F0502020204030203" pitchFamily="34" charset="0"/>
              </a:rPr>
              <a:t>Guisan</a:t>
            </a:r>
            <a:r>
              <a:rPr lang="en-US" sz="1800" dirty="0">
                <a:solidFill>
                  <a:schemeClr val="tx1"/>
                </a:solidFill>
                <a:latin typeface="Lato" panose="020F0502020204030203" pitchFamily="34" charset="0"/>
              </a:rPr>
              <a:t>, A., Hijmans, R.J., </a:t>
            </a:r>
            <a:r>
              <a:rPr lang="en-US" sz="1800" dirty="0" err="1">
                <a:solidFill>
                  <a:schemeClr val="tx1"/>
                </a:solidFill>
                <a:latin typeface="Lato" panose="020F0502020204030203" pitchFamily="34" charset="0"/>
              </a:rPr>
              <a:t>Huettmann</a:t>
            </a:r>
            <a:r>
              <a:rPr lang="en-US" sz="1800" dirty="0">
                <a:solidFill>
                  <a:schemeClr val="tx1"/>
                </a:solidFill>
                <a:latin typeface="Lato" panose="020F0502020204030203" pitchFamily="34" charset="0"/>
              </a:rPr>
              <a:t>, F., </a:t>
            </a:r>
            <a:r>
              <a:rPr lang="en-US" sz="1800" dirty="0" err="1">
                <a:solidFill>
                  <a:schemeClr val="tx1"/>
                </a:solidFill>
                <a:latin typeface="Lato" panose="020F0502020204030203" pitchFamily="34" charset="0"/>
              </a:rPr>
              <a:t>Leathwick</a:t>
            </a:r>
            <a:r>
              <a:rPr lang="en-US" sz="1800" dirty="0">
                <a:solidFill>
                  <a:schemeClr val="tx1"/>
                </a:solidFill>
                <a:latin typeface="Lato" panose="020F0502020204030203" pitchFamily="34" charset="0"/>
              </a:rPr>
              <a:t>, J.R., Lehmann, A., Li, J., 2006. Novel methods improve prediction of species’ distributions from occurrence data. </a:t>
            </a:r>
            <a:r>
              <a:rPr lang="en-US" sz="1800" i="1" dirty="0" err="1">
                <a:solidFill>
                  <a:schemeClr val="tx1"/>
                </a:solidFill>
                <a:latin typeface="Lato" panose="020F0502020204030203" pitchFamily="34" charset="0"/>
              </a:rPr>
              <a:t>Ecography</a:t>
            </a:r>
            <a:r>
              <a:rPr lang="en-US" sz="1800" dirty="0">
                <a:solidFill>
                  <a:schemeClr val="tx1"/>
                </a:solidFill>
                <a:latin typeface="Lato" panose="020F0502020204030203" pitchFamily="34" charset="0"/>
              </a:rPr>
              <a:t>, 29(2), 129–151.</a:t>
            </a:r>
          </a:p>
          <a:p>
            <a:pPr marL="925195" indent="-909320">
              <a:buFont typeface="+mj-lt"/>
              <a:buAutoNum type="arabicPeriod"/>
            </a:pPr>
            <a:r>
              <a:rPr lang="en-US" sz="1800" dirty="0">
                <a:solidFill>
                  <a:schemeClr val="tx1"/>
                </a:solidFill>
                <a:latin typeface="Lato" panose="020F0502020204030203" pitchFamily="34" charset="0"/>
              </a:rPr>
              <a:t>Phillips, S.J., Anderson, R.P., </a:t>
            </a:r>
            <a:r>
              <a:rPr lang="en-US" sz="1800" dirty="0" err="1">
                <a:solidFill>
                  <a:schemeClr val="tx1"/>
                </a:solidFill>
                <a:latin typeface="Lato" panose="020F0502020204030203" pitchFamily="34" charset="0"/>
              </a:rPr>
              <a:t>Schapire</a:t>
            </a:r>
            <a:r>
              <a:rPr lang="en-US" sz="1800" dirty="0">
                <a:solidFill>
                  <a:schemeClr val="tx1"/>
                </a:solidFill>
                <a:latin typeface="Lato" panose="020F0502020204030203" pitchFamily="34" charset="0"/>
              </a:rPr>
              <a:t>, R.E., 2006. Maximum entropy modeling of species geographic distributions. </a:t>
            </a:r>
            <a:r>
              <a:rPr lang="en-US" sz="1800" i="1" dirty="0">
                <a:solidFill>
                  <a:schemeClr val="tx1"/>
                </a:solidFill>
                <a:latin typeface="Lato" panose="020F0502020204030203" pitchFamily="34" charset="0"/>
              </a:rPr>
              <a:t>Ecological Modelling</a:t>
            </a:r>
            <a:r>
              <a:rPr lang="en-US" sz="1800" dirty="0">
                <a:solidFill>
                  <a:schemeClr val="tx1"/>
                </a:solidFill>
                <a:latin typeface="Lato" panose="020F0502020204030203" pitchFamily="34" charset="0"/>
              </a:rPr>
              <a:t>, 190(3-4), 231–259.</a:t>
            </a:r>
          </a:p>
          <a:p>
            <a:pPr marL="925195" indent="-909320">
              <a:buFont typeface="+mj-lt"/>
              <a:buAutoNum type="arabicPeriod"/>
            </a:pPr>
            <a:r>
              <a:rPr lang="en-US" sz="1800" dirty="0" err="1">
                <a:solidFill>
                  <a:schemeClr val="tx1"/>
                </a:solidFill>
                <a:latin typeface="Lato" panose="020F0502020204030203" pitchFamily="34" charset="0"/>
              </a:rPr>
              <a:t>Merow</a:t>
            </a:r>
            <a:r>
              <a:rPr lang="en-US" sz="1800" dirty="0">
                <a:solidFill>
                  <a:schemeClr val="tx1"/>
                </a:solidFill>
                <a:latin typeface="Lato" panose="020F0502020204030203" pitchFamily="34" charset="0"/>
              </a:rPr>
              <a:t>, C., Smith, M.J., </a:t>
            </a:r>
            <a:r>
              <a:rPr lang="en-US" sz="1800" dirty="0" err="1">
                <a:solidFill>
                  <a:schemeClr val="tx1"/>
                </a:solidFill>
                <a:latin typeface="Lato" panose="020F0502020204030203" pitchFamily="34" charset="0"/>
              </a:rPr>
              <a:t>Silander</a:t>
            </a:r>
            <a:r>
              <a:rPr lang="en-US" sz="1800" dirty="0">
                <a:solidFill>
                  <a:schemeClr val="tx1"/>
                </a:solidFill>
                <a:latin typeface="Lato" panose="020F0502020204030203" pitchFamily="34" charset="0"/>
              </a:rPr>
              <a:t>, J.A. Jr., 2013. A practical guide to </a:t>
            </a:r>
            <a:r>
              <a:rPr lang="en-US" sz="1800" dirty="0" err="1">
                <a:solidFill>
                  <a:schemeClr val="tx1"/>
                </a:solidFill>
                <a:latin typeface="Lato" panose="020F0502020204030203" pitchFamily="34" charset="0"/>
              </a:rPr>
              <a:t>MaxEnt</a:t>
            </a:r>
            <a:r>
              <a:rPr lang="en-US" sz="1800" dirty="0">
                <a:solidFill>
                  <a:schemeClr val="tx1"/>
                </a:solidFill>
                <a:latin typeface="Lato" panose="020F0502020204030203" pitchFamily="34" charset="0"/>
              </a:rPr>
              <a:t> for modeling species' distributions: What it does, and why inputs and settings matter. </a:t>
            </a:r>
            <a:r>
              <a:rPr lang="en-US" sz="1800" i="1" dirty="0" err="1">
                <a:solidFill>
                  <a:schemeClr val="tx1"/>
                </a:solidFill>
                <a:latin typeface="Lato" panose="020F0502020204030203" pitchFamily="34" charset="0"/>
              </a:rPr>
              <a:t>Ecography</a:t>
            </a:r>
            <a:r>
              <a:rPr lang="en-US" sz="1800" dirty="0">
                <a:solidFill>
                  <a:schemeClr val="tx1"/>
                </a:solidFill>
                <a:latin typeface="Lato" panose="020F0502020204030203" pitchFamily="34" charset="0"/>
              </a:rPr>
              <a:t>, 36, 1058–1069.</a:t>
            </a:r>
          </a:p>
          <a:p>
            <a:pPr marL="925195" indent="-909320">
              <a:buFont typeface="+mj-lt"/>
              <a:buAutoNum type="arabicPeriod"/>
            </a:pPr>
            <a:r>
              <a:rPr lang="en-US" sz="1800" dirty="0">
                <a:solidFill>
                  <a:schemeClr val="tx1"/>
                </a:solidFill>
                <a:latin typeface="Lato" panose="020F0502020204030203" pitchFamily="34" charset="0"/>
              </a:rPr>
              <a:t>Phillips, S., 2021. </a:t>
            </a:r>
            <a:r>
              <a:rPr lang="en-US" sz="1800" dirty="0" err="1">
                <a:solidFill>
                  <a:schemeClr val="tx1"/>
                </a:solidFill>
                <a:latin typeface="Lato" panose="020F0502020204030203" pitchFamily="34" charset="0"/>
              </a:rPr>
              <a:t>maxnet</a:t>
            </a:r>
            <a:r>
              <a:rPr lang="en-US" sz="1800" dirty="0">
                <a:solidFill>
                  <a:schemeClr val="tx1"/>
                </a:solidFill>
                <a:latin typeface="Lato" panose="020F0502020204030203" pitchFamily="34" charset="0"/>
              </a:rPr>
              <a:t>: Fitting 'Maxent' Species Distribution Models with '</a:t>
            </a:r>
            <a:r>
              <a:rPr lang="en-US" sz="1800" dirty="0" err="1">
                <a:solidFill>
                  <a:schemeClr val="tx1"/>
                </a:solidFill>
                <a:latin typeface="Lato" panose="020F0502020204030203" pitchFamily="34" charset="0"/>
              </a:rPr>
              <a:t>glmnet</a:t>
            </a:r>
            <a:r>
              <a:rPr lang="en-US" sz="1800" dirty="0">
                <a:solidFill>
                  <a:schemeClr val="tx1"/>
                </a:solidFill>
                <a:latin typeface="Lato" panose="020F0502020204030203" pitchFamily="34" charset="0"/>
              </a:rPr>
              <a:t>'. R package version 0.1.4. Available at: https://CRAN.R-</a:t>
            </a:r>
            <a:r>
              <a:rPr lang="en-US" sz="1800" dirty="0" err="1">
                <a:solidFill>
                  <a:schemeClr val="tx1"/>
                </a:solidFill>
                <a:latin typeface="Lato" panose="020F0502020204030203" pitchFamily="34" charset="0"/>
              </a:rPr>
              <a:t>project.org</a:t>
            </a:r>
            <a:r>
              <a:rPr lang="en-US" sz="1800" dirty="0">
                <a:solidFill>
                  <a:schemeClr val="tx1"/>
                </a:solidFill>
                <a:latin typeface="Lato" panose="020F0502020204030203" pitchFamily="34" charset="0"/>
              </a:rPr>
              <a:t>/package=</a:t>
            </a:r>
            <a:r>
              <a:rPr lang="en-US" sz="1800" dirty="0" err="1">
                <a:solidFill>
                  <a:schemeClr val="tx1"/>
                </a:solidFill>
                <a:latin typeface="Lato" panose="020F0502020204030203" pitchFamily="34" charset="0"/>
              </a:rPr>
              <a:t>maxnet</a:t>
            </a:r>
            <a:r>
              <a:rPr lang="en-US" sz="1800" dirty="0">
                <a:solidFill>
                  <a:schemeClr val="tx1"/>
                </a:solidFill>
                <a:latin typeface="Lato" panose="020F0502020204030203" pitchFamily="34" charset="0"/>
              </a:rPr>
              <a:t>.</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Phillips, S., </a:t>
            </a:r>
            <a:r>
              <a:rPr lang="en-US" sz="1800" dirty="0" err="1">
                <a:solidFill>
                  <a:schemeClr val="tx1"/>
                </a:solidFill>
                <a:latin typeface="Lato" panose="020F0502020204030203" pitchFamily="34" charset="0"/>
              </a:rPr>
              <a:t>Leathwick</a:t>
            </a:r>
            <a:r>
              <a:rPr lang="en-US" sz="1800" dirty="0">
                <a:solidFill>
                  <a:schemeClr val="tx1"/>
                </a:solidFill>
                <a:latin typeface="Lato" panose="020F0502020204030203" pitchFamily="34" charset="0"/>
              </a:rPr>
              <a:t>, J., </a:t>
            </a:r>
            <a:r>
              <a:rPr lang="en-US" sz="1800" dirty="0" err="1">
                <a:solidFill>
                  <a:schemeClr val="tx1"/>
                </a:solidFill>
                <a:latin typeface="Lato" panose="020F0502020204030203" pitchFamily="34" charset="0"/>
              </a:rPr>
              <a:t>Elith</a:t>
            </a:r>
            <a:r>
              <a:rPr lang="en-US" sz="1800" dirty="0">
                <a:solidFill>
                  <a:schemeClr val="tx1"/>
                </a:solidFill>
                <a:latin typeface="Lato" panose="020F0502020204030203" pitchFamily="34" charset="0"/>
              </a:rPr>
              <a:t>, J., 2020. </a:t>
            </a:r>
            <a:r>
              <a:rPr lang="en-US" sz="1800" dirty="0" err="1">
                <a:solidFill>
                  <a:schemeClr val="tx1"/>
                </a:solidFill>
                <a:latin typeface="Lato" panose="020F0502020204030203" pitchFamily="34" charset="0"/>
              </a:rPr>
              <a:t>dismo</a:t>
            </a:r>
            <a:r>
              <a:rPr lang="en-US" sz="1800" dirty="0">
                <a:solidFill>
                  <a:schemeClr val="tx1"/>
                </a:solidFill>
                <a:latin typeface="Lato" panose="020F0502020204030203" pitchFamily="34" charset="0"/>
              </a:rPr>
              <a:t>: Species Distribution Modeling. R package version 1.3-3. Available at: </a:t>
            </a:r>
            <a:r>
              <a:rPr lang="en-US" sz="1800" dirty="0">
                <a:solidFill>
                  <a:schemeClr val="tx1"/>
                </a:solidFill>
                <a:latin typeface="Lato" panose="020F0502020204030203" pitchFamily="34" charset="0"/>
                <a:hlinkClick r:id="rId4">
                  <a:extLst>
                    <a:ext uri="{A12FA001-AC4F-418D-AE19-62706E023703}">
                      <ahyp:hlinkClr xmlns:ahyp="http://schemas.microsoft.com/office/drawing/2018/hyperlinkcolor" val="tx"/>
                    </a:ext>
                  </a:extLst>
                </a:hlinkClick>
              </a:rPr>
              <a:t>https://CRAN.R-project.org/package=dismo</a:t>
            </a:r>
            <a:r>
              <a:rPr lang="en-US" sz="1800" dirty="0">
                <a:solidFill>
                  <a:schemeClr val="tx1"/>
                </a:solidFill>
                <a:latin typeface="Lato" panose="020F0502020204030203" pitchFamily="34" charset="0"/>
              </a:rPr>
              <a:t>. </a:t>
            </a:r>
          </a:p>
          <a:p>
            <a:pPr marL="925195" indent="-909320"/>
            <a:endParaRPr lang="en-US" sz="2000" dirty="0">
              <a:solidFill>
                <a:schemeClr val="tx1"/>
              </a:solidFill>
              <a:latin typeface="Lato" panose="020F0502020204030203" pitchFamily="34" charset="0"/>
            </a:endParaRPr>
          </a:p>
        </p:txBody>
      </p:sp>
      <p:sp>
        <p:nvSpPr>
          <p:cNvPr id="13" name="Text Placeholder 12">
            <a:extLst>
              <a:ext uri="{FF2B5EF4-FFF2-40B4-BE49-F238E27FC236}">
                <a16:creationId xmlns:a16="http://schemas.microsoft.com/office/drawing/2014/main" id="{43E79531-0049-6141-B5CA-58A1EF687D2C}"/>
              </a:ext>
            </a:extLst>
          </p:cNvPr>
          <p:cNvSpPr>
            <a:spLocks noGrp="1"/>
          </p:cNvSpPr>
          <p:nvPr>
            <p:ph type="body" sz="quarter" idx="29"/>
          </p:nvPr>
        </p:nvSpPr>
        <p:spPr>
          <a:xfrm>
            <a:off x="33390292" y="24434790"/>
            <a:ext cx="10047018" cy="754045"/>
          </a:xfrm>
        </p:spPr>
        <p:txBody>
          <a:bodyPr/>
          <a:lstStyle/>
          <a:p>
            <a:r>
              <a:rPr lang="en-US" dirty="0">
                <a:latin typeface="Lato" panose="020F0502020204030203" pitchFamily="34" charset="0"/>
              </a:rPr>
              <a:t>ACKNOWLEDGEMENTS</a:t>
            </a:r>
          </a:p>
        </p:txBody>
      </p:sp>
      <p:sp>
        <p:nvSpPr>
          <p:cNvPr id="14" name="Text Placeholder 13">
            <a:extLst>
              <a:ext uri="{FF2B5EF4-FFF2-40B4-BE49-F238E27FC236}">
                <a16:creationId xmlns:a16="http://schemas.microsoft.com/office/drawing/2014/main" id="{D746C96D-B21A-EA44-A733-07A4BF375FD4}"/>
              </a:ext>
            </a:extLst>
          </p:cNvPr>
          <p:cNvSpPr>
            <a:spLocks noGrp="1"/>
          </p:cNvSpPr>
          <p:nvPr>
            <p:ph type="body" sz="quarter" idx="30"/>
          </p:nvPr>
        </p:nvSpPr>
        <p:spPr>
          <a:xfrm>
            <a:off x="33390292" y="25161941"/>
            <a:ext cx="10052050" cy="2385246"/>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We thank the JSU College of Science and Mathematics for providing space, computational resources, and IT support during this project. Additionally, we thank the JSU Department of Biology for providing funding for equipment (4 TB external hard drives) used during this research.</a:t>
            </a:r>
          </a:p>
        </p:txBody>
      </p:sp>
      <p:sp>
        <p:nvSpPr>
          <p:cNvPr id="16" name="Text Placeholder 15">
            <a:extLst>
              <a:ext uri="{FF2B5EF4-FFF2-40B4-BE49-F238E27FC236}">
                <a16:creationId xmlns:a16="http://schemas.microsoft.com/office/drawing/2014/main" id="{06B6F172-D328-DF42-880A-89E335C89DF1}"/>
              </a:ext>
            </a:extLst>
          </p:cNvPr>
          <p:cNvSpPr>
            <a:spLocks noGrp="1"/>
          </p:cNvSpPr>
          <p:nvPr>
            <p:ph type="body" sz="quarter" idx="150"/>
          </p:nvPr>
        </p:nvSpPr>
        <p:spPr>
          <a:xfrm>
            <a:off x="5028406" y="2069266"/>
            <a:ext cx="5204155" cy="1747755"/>
          </a:xfrm>
        </p:spPr>
        <p:txBody>
          <a:bodyPr>
            <a:normAutofit fontScale="85000" lnSpcReduction="10000"/>
          </a:bodyPr>
          <a:lstStyle/>
          <a:p>
            <a:pPr algn="l"/>
            <a:r>
              <a:rPr lang="en-US" sz="3600" dirty="0">
                <a:latin typeface="Lato" panose="020F0502020204030203" pitchFamily="34" charset="0"/>
              </a:rPr>
              <a:t>Department of Biology</a:t>
            </a:r>
          </a:p>
          <a:p>
            <a:pPr algn="l"/>
            <a:r>
              <a:rPr lang="en-US" sz="3600" dirty="0">
                <a:latin typeface="Lato" panose="020F0502020204030203" pitchFamily="34" charset="0"/>
              </a:rPr>
              <a:t>Jacksonville State University</a:t>
            </a:r>
          </a:p>
          <a:p>
            <a:pPr algn="l"/>
            <a:r>
              <a:rPr lang="en-US" sz="3600" dirty="0">
                <a:latin typeface="Lato" panose="020F0502020204030203" pitchFamily="34" charset="0"/>
              </a:rPr>
              <a:t>Jacksonville, AL 36265</a:t>
            </a:r>
          </a:p>
        </p:txBody>
      </p:sp>
      <p:sp>
        <p:nvSpPr>
          <p:cNvPr id="18" name="Text Placeholder 17">
            <a:extLst>
              <a:ext uri="{FF2B5EF4-FFF2-40B4-BE49-F238E27FC236}">
                <a16:creationId xmlns:a16="http://schemas.microsoft.com/office/drawing/2014/main" id="{4D173F97-16EA-804F-A097-81BA0AA49E2D}"/>
              </a:ext>
            </a:extLst>
          </p:cNvPr>
          <p:cNvSpPr>
            <a:spLocks noGrp="1"/>
          </p:cNvSpPr>
          <p:nvPr>
            <p:ph type="body" sz="quarter" idx="153"/>
          </p:nvPr>
        </p:nvSpPr>
        <p:spPr>
          <a:xfrm>
            <a:off x="17913927" y="247742"/>
            <a:ext cx="25403016" cy="3795579"/>
          </a:xfrm>
          <a:effectLst>
            <a:outerShdw blurRad="50800" dist="38100" dir="2700000" algn="tl" rotWithShape="0">
              <a:prstClr val="black">
                <a:alpha val="40000"/>
              </a:prstClr>
            </a:outerShdw>
          </a:effectLst>
        </p:spPr>
        <p:txBody>
          <a:bodyPr lIns="91440" tIns="45720" rIns="91440" bIns="45720" anchor="t" anchorCtr="1">
            <a:noAutofit/>
          </a:bodyPr>
          <a:lstStyle/>
          <a:p>
            <a:pPr algn="r"/>
            <a:r>
              <a:rPr lang="en-US" sz="8800" b="0" dirty="0">
                <a:latin typeface="Lato" panose="020F0502020204030203" pitchFamily="34" charset="0"/>
              </a:rPr>
              <a:t>Using ecological niche modeling to predict the </a:t>
            </a:r>
            <a:r>
              <a:rPr lang="en-US" sz="8800" b="0" dirty="0">
                <a:solidFill>
                  <a:srgbClr val="FDF8D1"/>
                </a:solidFill>
                <a:latin typeface="Lato" panose="020F0502020204030203" pitchFamily="34" charset="0"/>
              </a:rPr>
              <a:t>response of </a:t>
            </a:r>
            <a:r>
              <a:rPr lang="en-US" sz="8800" b="0" i="1" dirty="0">
                <a:solidFill>
                  <a:srgbClr val="FDF8D1"/>
                </a:solidFill>
                <a:latin typeface="Lato" panose="020F0502020204030203" pitchFamily="34" charset="0"/>
              </a:rPr>
              <a:t>Hydrocotyle </a:t>
            </a:r>
            <a:r>
              <a:rPr lang="en-US" sz="8800" b="0" i="1" dirty="0" err="1">
                <a:solidFill>
                  <a:srgbClr val="FDF8D1"/>
                </a:solidFill>
                <a:latin typeface="Lato" panose="020F0502020204030203" pitchFamily="34" charset="0"/>
              </a:rPr>
              <a:t>bonariensis</a:t>
            </a:r>
            <a:r>
              <a:rPr lang="en-US" sz="8800" b="0" dirty="0">
                <a:solidFill>
                  <a:srgbClr val="FDF8D1"/>
                </a:solidFill>
                <a:latin typeface="Lato" panose="020F0502020204030203" pitchFamily="34" charset="0"/>
              </a:rPr>
              <a:t> to global climate change</a:t>
            </a:r>
          </a:p>
        </p:txBody>
      </p:sp>
      <p:pic>
        <p:nvPicPr>
          <p:cNvPr id="26" name="Picture 25">
            <a:extLst>
              <a:ext uri="{FF2B5EF4-FFF2-40B4-BE49-F238E27FC236}">
                <a16:creationId xmlns:a16="http://schemas.microsoft.com/office/drawing/2014/main" id="{93D31515-7DC0-C347-B538-59C2A66EF8A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4981" y="577013"/>
            <a:ext cx="2444311" cy="1252457"/>
          </a:xfrm>
          <a:prstGeom prst="rect">
            <a:avLst/>
          </a:prstGeom>
          <a:ln>
            <a:noFill/>
          </a:ln>
        </p:spPr>
      </p:pic>
      <p:sp>
        <p:nvSpPr>
          <p:cNvPr id="36" name="TextBox 35">
            <a:extLst>
              <a:ext uri="{FF2B5EF4-FFF2-40B4-BE49-F238E27FC236}">
                <a16:creationId xmlns:a16="http://schemas.microsoft.com/office/drawing/2014/main" id="{24DE5212-BE1D-4E86-9093-94F77CB4037A}"/>
              </a:ext>
            </a:extLst>
          </p:cNvPr>
          <p:cNvSpPr txBox="1"/>
          <p:nvPr/>
        </p:nvSpPr>
        <p:spPr>
          <a:xfrm>
            <a:off x="13684869" y="12341472"/>
            <a:ext cx="5625511" cy="861774"/>
          </a:xfrm>
          <a:prstGeom prst="rect">
            <a:avLst/>
          </a:prstGeom>
          <a:noFill/>
        </p:spPr>
        <p:txBody>
          <a:bodyPr wrap="square" rtlCol="0">
            <a:spAutoFit/>
          </a:bodyPr>
          <a:lstStyle/>
          <a:p>
            <a:pPr algn="ctr"/>
            <a:r>
              <a:rPr lang="en-US" sz="2500"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rPr>
              <a:t>Predicted Current Occurrences of </a:t>
            </a:r>
            <a:r>
              <a:rPr lang="en-US" sz="2500" i="1"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rPr>
              <a:t>Hydrocotyle bonariensis</a:t>
            </a:r>
            <a:endParaRPr lang="en-US" sz="2500"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endParaRPr>
          </a:p>
        </p:txBody>
      </p:sp>
      <p:pic>
        <p:nvPicPr>
          <p:cNvPr id="52" name="Picture 51">
            <a:extLst>
              <a:ext uri="{FF2B5EF4-FFF2-40B4-BE49-F238E27FC236}">
                <a16:creationId xmlns:a16="http://schemas.microsoft.com/office/drawing/2014/main" id="{BA1A0FD1-846A-174D-8A96-0C2A07101833}"/>
              </a:ext>
            </a:extLst>
          </p:cNvPr>
          <p:cNvPicPr>
            <a:picLocks noChangeAspect="1"/>
          </p:cNvPicPr>
          <p:nvPr/>
        </p:nvPicPr>
        <p:blipFill rotWithShape="1">
          <a:blip r:embed="rId6">
            <a:extLst>
              <a:ext uri="{28A0092B-C50C-407E-A947-70E740481C1C}">
                <a14:useLocalDpi xmlns:a14="http://schemas.microsoft.com/office/drawing/2010/main" val="0"/>
              </a:ext>
            </a:extLst>
          </a:blip>
          <a:srcRect l="22898"/>
          <a:stretch/>
        </p:blipFill>
        <p:spPr>
          <a:xfrm>
            <a:off x="9073960" y="1653114"/>
            <a:ext cx="12533745" cy="12522200"/>
          </a:xfrm>
          <a:prstGeom prst="ellipse">
            <a:avLst/>
          </a:prstGeom>
          <a:ln w="196850">
            <a:solidFill>
              <a:srgbClr val="F5F4F0"/>
            </a:solidFill>
          </a:ln>
        </p:spPr>
      </p:pic>
      <p:sp>
        <p:nvSpPr>
          <p:cNvPr id="56" name="Text Placeholder 15">
            <a:extLst>
              <a:ext uri="{FF2B5EF4-FFF2-40B4-BE49-F238E27FC236}">
                <a16:creationId xmlns:a16="http://schemas.microsoft.com/office/drawing/2014/main" id="{B995AF41-DB03-664F-B067-059785D20AD8}"/>
              </a:ext>
            </a:extLst>
          </p:cNvPr>
          <p:cNvSpPr txBox="1">
            <a:spLocks/>
          </p:cNvSpPr>
          <p:nvPr/>
        </p:nvSpPr>
        <p:spPr>
          <a:xfrm>
            <a:off x="5028406" y="561804"/>
            <a:ext cx="11696993" cy="1252457"/>
          </a:xfrm>
          <a:prstGeom prst="rect">
            <a:avLst/>
          </a:prstGeom>
        </p:spPr>
        <p:txBody>
          <a:bodyPr>
            <a:normAutofit/>
          </a:bodyPr>
          <a:lstStyle>
            <a:lvl1pPr marL="0" indent="0" algn="ctr" defTabSz="4388900" rtl="0" eaLnBrk="1" latinLnBrk="0" hangingPunct="1">
              <a:spcBef>
                <a:spcPct val="20000"/>
              </a:spcBef>
              <a:buFontTx/>
              <a:buNone/>
              <a:defRPr sz="5400" kern="120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l"/>
            <a:r>
              <a:rPr lang="en-US" sz="3600" dirty="0">
                <a:solidFill>
                  <a:srgbClr val="FDF8D1"/>
                </a:solidFill>
                <a:latin typeface="Lato" panose="020F0502020204030203" pitchFamily="34" charset="0"/>
              </a:rPr>
              <a:t>Rachel E. Bonner</a:t>
            </a:r>
            <a:r>
              <a:rPr lang="en-US" sz="3600" dirty="0">
                <a:latin typeface="Lato" panose="020F0502020204030203" pitchFamily="34" charset="0"/>
              </a:rPr>
              <a:t>, Laura K. </a:t>
            </a:r>
            <a:r>
              <a:rPr lang="en-US" sz="3600" dirty="0" err="1">
                <a:latin typeface="Lato" panose="020F0502020204030203" pitchFamily="34" charset="0"/>
              </a:rPr>
              <a:t>Dease</a:t>
            </a:r>
            <a:r>
              <a:rPr lang="en-US" sz="3600" dirty="0">
                <a:latin typeface="Lato" panose="020F0502020204030203" pitchFamily="34" charset="0"/>
              </a:rPr>
              <a:t>, Elizabeth A. </a:t>
            </a:r>
            <a:r>
              <a:rPr lang="en-US" sz="3600" dirty="0" err="1">
                <a:latin typeface="Lato" panose="020F0502020204030203" pitchFamily="34" charset="0"/>
              </a:rPr>
              <a:t>Hughston</a:t>
            </a:r>
            <a:r>
              <a:rPr lang="en-US" sz="3600" dirty="0">
                <a:latin typeface="Lato" panose="020F0502020204030203" pitchFamily="34" charset="0"/>
              </a:rPr>
              <a:t>, </a:t>
            </a:r>
            <a:r>
              <a:rPr lang="en-US" sz="3600" dirty="0">
                <a:solidFill>
                  <a:srgbClr val="FDF8D1"/>
                </a:solidFill>
                <a:latin typeface="Lato" panose="020F0502020204030203" pitchFamily="34" charset="0"/>
              </a:rPr>
              <a:t>Justin C. Bagley</a:t>
            </a:r>
          </a:p>
        </p:txBody>
      </p:sp>
      <p:pic>
        <p:nvPicPr>
          <p:cNvPr id="30" name="Picture 29">
            <a:extLst>
              <a:ext uri="{FF2B5EF4-FFF2-40B4-BE49-F238E27FC236}">
                <a16:creationId xmlns:a16="http://schemas.microsoft.com/office/drawing/2014/main" id="{4837B7E6-89BF-5243-9D9F-6520D25F1D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44419" y="2020370"/>
            <a:ext cx="1995982" cy="1955821"/>
          </a:xfrm>
          <a:prstGeom prst="rect">
            <a:avLst/>
          </a:prstGeom>
          <a:ln>
            <a:noFill/>
          </a:ln>
        </p:spPr>
      </p:pic>
      <p:sp>
        <p:nvSpPr>
          <p:cNvPr id="35" name="Teardrop 34">
            <a:extLst>
              <a:ext uri="{FF2B5EF4-FFF2-40B4-BE49-F238E27FC236}">
                <a16:creationId xmlns:a16="http://schemas.microsoft.com/office/drawing/2014/main" id="{0F29C9F6-43B9-FF41-8A7C-69DA2B6E2C12}"/>
              </a:ext>
            </a:extLst>
          </p:cNvPr>
          <p:cNvSpPr/>
          <p:nvPr/>
        </p:nvSpPr>
        <p:spPr>
          <a:xfrm>
            <a:off x="9377959" y="9694556"/>
            <a:ext cx="4479842" cy="4544034"/>
          </a:xfrm>
          <a:prstGeom prst="teardrop">
            <a:avLst>
              <a:gd name="adj" fmla="val 200000"/>
            </a:avLst>
          </a:prstGeom>
          <a:gradFill>
            <a:gsLst>
              <a:gs pos="0">
                <a:srgbClr val="D0B286"/>
              </a:gs>
              <a:gs pos="100000">
                <a:srgbClr val="64564D"/>
              </a:gs>
            </a:gsLst>
            <a:lin ang="108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Picture 24">
            <a:extLst>
              <a:ext uri="{FF2B5EF4-FFF2-40B4-BE49-F238E27FC236}">
                <a16:creationId xmlns:a16="http://schemas.microsoft.com/office/drawing/2014/main" id="{8F188C15-5A53-C24C-A6E6-C40F330D2BB4}"/>
              </a:ext>
            </a:extLst>
          </p:cNvPr>
          <p:cNvPicPr>
            <a:picLocks noChangeAspect="1"/>
          </p:cNvPicPr>
          <p:nvPr/>
        </p:nvPicPr>
        <p:blipFill rotWithShape="1">
          <a:blip r:embed="rId8">
            <a:extLst>
              <a:ext uri="{28A0092B-C50C-407E-A947-70E740481C1C}">
                <a14:useLocalDpi xmlns:a14="http://schemas.microsoft.com/office/drawing/2010/main" val="0"/>
              </a:ext>
            </a:extLst>
          </a:blip>
          <a:srcRect l="20212" t="-895" r="13134" b="895"/>
          <a:stretch/>
        </p:blipFill>
        <p:spPr>
          <a:xfrm>
            <a:off x="9377959" y="9933034"/>
            <a:ext cx="4307855" cy="4301909"/>
          </a:xfrm>
          <a:prstGeom prst="ellipse">
            <a:avLst/>
          </a:prstGeom>
          <a:ln w="73025">
            <a:solidFill>
              <a:srgbClr val="F5F4F0"/>
            </a:solidFill>
          </a:ln>
        </p:spPr>
      </p:pic>
      <p:pic>
        <p:nvPicPr>
          <p:cNvPr id="61" name="Picture 60" descr="Qr code&#10;&#10;Description automatically generated">
            <a:extLst>
              <a:ext uri="{FF2B5EF4-FFF2-40B4-BE49-F238E27FC236}">
                <a16:creationId xmlns:a16="http://schemas.microsoft.com/office/drawing/2014/main" id="{FC6FB43B-B182-4BB5-B67B-91A9056F963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524612" y="29239959"/>
            <a:ext cx="3024665" cy="3006977"/>
          </a:xfrm>
          <a:prstGeom prst="rect">
            <a:avLst/>
          </a:prstGeom>
        </p:spPr>
      </p:pic>
      <p:sp>
        <p:nvSpPr>
          <p:cNvPr id="67" name="TextBox 66">
            <a:extLst>
              <a:ext uri="{FF2B5EF4-FFF2-40B4-BE49-F238E27FC236}">
                <a16:creationId xmlns:a16="http://schemas.microsoft.com/office/drawing/2014/main" id="{D4BBD3FD-0FCB-4741-A9E2-92768A22D76C}"/>
              </a:ext>
            </a:extLst>
          </p:cNvPr>
          <p:cNvSpPr txBox="1"/>
          <p:nvPr/>
        </p:nvSpPr>
        <p:spPr>
          <a:xfrm>
            <a:off x="39285291" y="29429380"/>
            <a:ext cx="4220907" cy="2862322"/>
          </a:xfrm>
          <a:prstGeom prst="rect">
            <a:avLst/>
          </a:prstGeom>
          <a:noFill/>
        </p:spPr>
        <p:txBody>
          <a:bodyPr wrap="square" rtlCol="0">
            <a:spAutoFit/>
          </a:bodyPr>
          <a:lstStyle/>
          <a:p>
            <a:r>
              <a:rPr lang="en-US" sz="3600" dirty="0">
                <a:solidFill>
                  <a:srgbClr val="64564D"/>
                </a:solidFill>
                <a:latin typeface="Lato Black" panose="020F0A02020204030203" pitchFamily="34" charset="0"/>
                <a:cs typeface="Arial" panose="020B0604020202020204" pitchFamily="34" charset="0"/>
              </a:rPr>
              <a:t>Take a picture / scan the QR Code </a:t>
            </a:r>
            <a:r>
              <a:rPr lang="en-US" sz="3600" dirty="0">
                <a:solidFill>
                  <a:srgbClr val="64564D"/>
                </a:solidFill>
                <a:latin typeface="Lato" panose="020F0502020204030203" pitchFamily="34" charset="0"/>
                <a:cs typeface="Arial" panose="020B0604020202020204" pitchFamily="34" charset="0"/>
              </a:rPr>
              <a:t> to </a:t>
            </a:r>
            <a:r>
              <a:rPr lang="en-US" sz="3600" dirty="0">
                <a:solidFill>
                  <a:srgbClr val="64564D"/>
                </a:solidFill>
                <a:latin typeface="Lato Black" panose="020F0A02020204030203" pitchFamily="34" charset="0"/>
                <a:cs typeface="Arial" panose="020B0604020202020204" pitchFamily="34" charset="0"/>
              </a:rPr>
              <a:t>download</a:t>
            </a:r>
            <a:r>
              <a:rPr lang="en-US" sz="3600" dirty="0">
                <a:solidFill>
                  <a:srgbClr val="64564D"/>
                </a:solidFill>
                <a:latin typeface="Lato" panose="020F0502020204030203" pitchFamily="34" charset="0"/>
                <a:cs typeface="Arial" panose="020B0604020202020204" pitchFamily="34" charset="0"/>
              </a:rPr>
              <a:t> the</a:t>
            </a:r>
            <a:r>
              <a:rPr lang="en-US" sz="3600" b="1" dirty="0">
                <a:solidFill>
                  <a:srgbClr val="64564D"/>
                </a:solidFill>
                <a:latin typeface="Lato" panose="020F0502020204030203" pitchFamily="34" charset="0"/>
                <a:cs typeface="Arial" panose="020B0604020202020204" pitchFamily="34" charset="0"/>
              </a:rPr>
              <a:t> </a:t>
            </a:r>
            <a:r>
              <a:rPr lang="en-US" sz="3600" dirty="0">
                <a:solidFill>
                  <a:srgbClr val="64564D"/>
                </a:solidFill>
                <a:latin typeface="Lato Black" panose="020F0A02020204030203" pitchFamily="34" charset="0"/>
                <a:cs typeface="Arial" panose="020B0604020202020204" pitchFamily="34" charset="0"/>
              </a:rPr>
              <a:t>full poster </a:t>
            </a:r>
            <a:r>
              <a:rPr lang="en-US" sz="3600" dirty="0">
                <a:solidFill>
                  <a:srgbClr val="64564D"/>
                </a:solidFill>
                <a:latin typeface="Lato" panose="020F0502020204030203" pitchFamily="34" charset="0"/>
                <a:cs typeface="Arial" panose="020B0604020202020204" pitchFamily="34" charset="0"/>
              </a:rPr>
              <a:t>and </a:t>
            </a:r>
            <a:r>
              <a:rPr lang="en-US" sz="3600" b="1" dirty="0">
                <a:solidFill>
                  <a:srgbClr val="64564D"/>
                </a:solidFill>
                <a:latin typeface="Lato Black" panose="020F0A02020204030203" pitchFamily="34" charset="0"/>
                <a:cs typeface="Arial" panose="020B0604020202020204" pitchFamily="34" charset="0"/>
              </a:rPr>
              <a:t>results</a:t>
            </a:r>
          </a:p>
        </p:txBody>
      </p:sp>
      <p:cxnSp>
        <p:nvCxnSpPr>
          <p:cNvPr id="68" name="Straight Arrow Connector 67">
            <a:extLst>
              <a:ext uri="{FF2B5EF4-FFF2-40B4-BE49-F238E27FC236}">
                <a16:creationId xmlns:a16="http://schemas.microsoft.com/office/drawing/2014/main" id="{6C2E37BA-535B-1848-B457-B9D47D65C477}"/>
              </a:ext>
            </a:extLst>
          </p:cNvPr>
          <p:cNvCxnSpPr>
            <a:cxnSpLocks/>
          </p:cNvCxnSpPr>
          <p:nvPr/>
        </p:nvCxnSpPr>
        <p:spPr>
          <a:xfrm flipH="1">
            <a:off x="36559839" y="30666049"/>
            <a:ext cx="1150298" cy="0"/>
          </a:xfrm>
          <a:prstGeom prst="straightConnector1">
            <a:avLst/>
          </a:prstGeom>
          <a:ln w="66675">
            <a:solidFill>
              <a:srgbClr val="D0B286"/>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70" name="Picture 69">
            <a:extLst>
              <a:ext uri="{FF2B5EF4-FFF2-40B4-BE49-F238E27FC236}">
                <a16:creationId xmlns:a16="http://schemas.microsoft.com/office/drawing/2014/main" id="{F9225CBE-9417-064C-9069-2F428FA307DA}"/>
              </a:ext>
            </a:extLst>
          </p:cNvPr>
          <p:cNvPicPr>
            <a:picLocks noChangeAspect="1"/>
          </p:cNvPicPr>
          <p:nvPr/>
        </p:nvPicPr>
        <p:blipFill>
          <a:blip r:embed="rId10">
            <a:duotone>
              <a:prstClr val="black"/>
              <a:srgbClr val="D0B286">
                <a:tint val="45000"/>
                <a:satMod val="400000"/>
              </a:srgbClr>
            </a:duotone>
          </a:blip>
          <a:stretch>
            <a:fillRect/>
          </a:stretch>
        </p:blipFill>
        <p:spPr>
          <a:xfrm>
            <a:off x="37794991" y="29739505"/>
            <a:ext cx="1143000" cy="1930400"/>
          </a:xfrm>
          <a:prstGeom prst="rect">
            <a:avLst/>
          </a:prstGeom>
        </p:spPr>
      </p:pic>
      <p:sp>
        <p:nvSpPr>
          <p:cNvPr id="71" name="Text Placeholder 12">
            <a:extLst>
              <a:ext uri="{FF2B5EF4-FFF2-40B4-BE49-F238E27FC236}">
                <a16:creationId xmlns:a16="http://schemas.microsoft.com/office/drawing/2014/main" id="{FB6A402D-42ED-AB43-B290-963BD63F5084}"/>
              </a:ext>
            </a:extLst>
          </p:cNvPr>
          <p:cNvSpPr txBox="1">
            <a:spLocks/>
          </p:cNvSpPr>
          <p:nvPr/>
        </p:nvSpPr>
        <p:spPr>
          <a:xfrm>
            <a:off x="33418843" y="28047690"/>
            <a:ext cx="10047018"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POSTER</a:t>
            </a:r>
          </a:p>
        </p:txBody>
      </p:sp>
      <p:sp>
        <p:nvSpPr>
          <p:cNvPr id="72" name="Text Placeholder 14">
            <a:extLst>
              <a:ext uri="{FF2B5EF4-FFF2-40B4-BE49-F238E27FC236}">
                <a16:creationId xmlns:a16="http://schemas.microsoft.com/office/drawing/2014/main" id="{A1785364-55A2-9E4D-813B-452AF020EE57}"/>
              </a:ext>
            </a:extLst>
          </p:cNvPr>
          <p:cNvSpPr txBox="1">
            <a:spLocks/>
          </p:cNvSpPr>
          <p:nvPr/>
        </p:nvSpPr>
        <p:spPr>
          <a:xfrm>
            <a:off x="488594" y="15383826"/>
            <a:ext cx="10048875" cy="9464107"/>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828725" lvl="1" indent="-342900" defTabSz="1828800">
              <a:buClr>
                <a:srgbClr val="64564D"/>
              </a:buClr>
              <a:buSzPct val="112000"/>
              <a:buFont typeface="Arial" pitchFamily="34" charset="0"/>
              <a:buChar char="•"/>
            </a:pPr>
            <a:r>
              <a:rPr lang="en-US" dirty="0">
                <a:latin typeface="Lato" panose="020F0502020204030203" pitchFamily="34" charset="0"/>
              </a:rPr>
              <a:t>Clean occurrences (cleaning, spatial thinning to ~10 km)</a:t>
            </a:r>
          </a:p>
          <a:p>
            <a:pPr marL="1828725" lvl="1" indent="-342900" defTabSz="1828800">
              <a:buClr>
                <a:srgbClr val="64564D"/>
              </a:buClr>
              <a:buSzPct val="112000"/>
              <a:buFont typeface="Arial" pitchFamily="34" charset="0"/>
              <a:buChar char="•"/>
            </a:pPr>
            <a:r>
              <a:rPr lang="en-US" dirty="0">
                <a:latin typeface="Lato" panose="020F0502020204030203" pitchFamily="34" charset="0"/>
              </a:rPr>
              <a:t>Obtain environmental variable data layers, cut to study area (200 km buffer zone)</a:t>
            </a:r>
            <a:r>
              <a:rPr lang="en-US" baseline="30000" dirty="0">
                <a:latin typeface="Lato" panose="020F0502020204030203" pitchFamily="34" charset="0"/>
              </a:rPr>
              <a:t> 4,5</a:t>
            </a:r>
            <a:endParaRPr lang="en-US" dirty="0">
              <a:latin typeface="Lato" panose="020F0502020204030203" pitchFamily="34" charset="0"/>
            </a:endParaRPr>
          </a:p>
          <a:p>
            <a:pPr marL="2400197" lvl="2" indent="-342900" defTabSz="1828800">
              <a:buClr>
                <a:srgbClr val="64564D"/>
              </a:buClr>
              <a:buSzPct val="112000"/>
            </a:pPr>
            <a:r>
              <a:rPr lang="en-US" i="1" dirty="0">
                <a:latin typeface="Lato" panose="020F0502020204030203" pitchFamily="34" charset="0"/>
              </a:rPr>
              <a:t>Current</a:t>
            </a:r>
            <a:r>
              <a:rPr lang="en-US" dirty="0">
                <a:latin typeface="Lato" panose="020F0502020204030203" pitchFamily="34" charset="0"/>
              </a:rPr>
              <a:t> environments:  </a:t>
            </a:r>
            <a:r>
              <a:rPr lang="en-US" dirty="0" err="1">
                <a:latin typeface="Lato" panose="020F0502020204030203" pitchFamily="34" charset="0"/>
              </a:rPr>
              <a:t>Worldclim</a:t>
            </a:r>
            <a:r>
              <a:rPr lang="en-US" dirty="0">
                <a:latin typeface="Lato" panose="020F0502020204030203" pitchFamily="34" charset="0"/>
              </a:rPr>
              <a:t> v2.1, 30-s resolution</a:t>
            </a:r>
            <a:r>
              <a:rPr lang="en-US" baseline="30000" dirty="0">
                <a:latin typeface="Lato" panose="020F0502020204030203" pitchFamily="34" charset="0"/>
              </a:rPr>
              <a:t> 4</a:t>
            </a:r>
            <a:endParaRPr lang="en-US" dirty="0">
              <a:latin typeface="Lato" panose="020F0502020204030203" pitchFamily="34" charset="0"/>
            </a:endParaRPr>
          </a:p>
          <a:p>
            <a:pPr marL="2400197" lvl="2" indent="-342900" defTabSz="1828800">
              <a:buClr>
                <a:srgbClr val="64564D"/>
              </a:buClr>
              <a:buSzPct val="112000"/>
            </a:pPr>
            <a:r>
              <a:rPr lang="en-US" i="1" dirty="0">
                <a:latin typeface="Lato" panose="020F0502020204030203" pitchFamily="34" charset="0"/>
              </a:rPr>
              <a:t>Future</a:t>
            </a:r>
            <a:r>
              <a:rPr lang="en-US" dirty="0">
                <a:latin typeface="Lato" panose="020F0502020204030203" pitchFamily="34" charset="0"/>
              </a:rPr>
              <a:t> environments:    CMIP5 2070 data, 30-s resolution (</a:t>
            </a:r>
            <a:r>
              <a:rPr lang="en-US" sz="1600" dirty="0">
                <a:latin typeface="Lato" panose="020F0502020204030203" pitchFamily="34" charset="0"/>
              </a:rPr>
              <a:t>CESM1-CAM5-1-FV2 circulation model, RCP 4.5 scenario</a:t>
            </a:r>
            <a:r>
              <a:rPr lang="en-US" dirty="0">
                <a:latin typeface="Lato" panose="020F0502020204030203" pitchFamily="34" charset="0"/>
              </a:rPr>
              <a:t>)</a:t>
            </a:r>
            <a:r>
              <a:rPr lang="en-US" baseline="30000" dirty="0">
                <a:latin typeface="Lato" panose="020F0502020204030203" pitchFamily="34" charset="0"/>
              </a:rPr>
              <a:t> 4</a:t>
            </a:r>
            <a:endParaRPr lang="en-US" dirty="0">
              <a:latin typeface="Lato" panose="020F0502020204030203" pitchFamily="34" charset="0"/>
            </a:endParaRPr>
          </a:p>
          <a:p>
            <a:pPr marL="342900" indent="-342900" defTabSz="1828800">
              <a:buClr>
                <a:srgbClr val="64564D"/>
              </a:buClr>
              <a:buSzPct val="112000"/>
              <a:buFont typeface="Arial" pitchFamily="34" charset="0"/>
              <a:buChar char="•"/>
            </a:pPr>
            <a:r>
              <a:rPr lang="en-US" b="1" dirty="0">
                <a:solidFill>
                  <a:schemeClr val="tx1"/>
                </a:solidFill>
                <a:latin typeface="Lato" panose="020F0502020204030203" pitchFamily="34" charset="0"/>
              </a:rPr>
              <a:t>2. Ecological niche modeling (ENM)</a:t>
            </a:r>
            <a:r>
              <a:rPr lang="en-US" baseline="30000" dirty="0">
                <a:solidFill>
                  <a:schemeClr val="tx1"/>
                </a:solidFill>
                <a:latin typeface="Lato" panose="020F0502020204030203" pitchFamily="34" charset="0"/>
              </a:rPr>
              <a:t> 1,6–9</a:t>
            </a:r>
            <a:endParaRPr lang="en-US" b="1" dirty="0">
              <a:solidFill>
                <a:schemeClr val="tx1"/>
              </a:solidFill>
              <a:latin typeface="Lato" panose="020F0502020204030203" pitchFamily="34" charset="0"/>
            </a:endParaRPr>
          </a:p>
          <a:p>
            <a:pPr marL="1828725" lvl="1" indent="-342900" defTabSz="1828800">
              <a:buClr>
                <a:srgbClr val="64564D"/>
              </a:buClr>
              <a:buSzPct val="112000"/>
              <a:buFont typeface="Arial" pitchFamily="34" charset="0"/>
              <a:buChar char="•"/>
            </a:pPr>
            <a:r>
              <a:rPr lang="en-US" dirty="0">
                <a:latin typeface="Lato" panose="020F0502020204030203" pitchFamily="34" charset="0"/>
              </a:rPr>
              <a:t>ENM analysis using maximum entropy (</a:t>
            </a:r>
            <a:r>
              <a:rPr lang="en-US" dirty="0" err="1">
                <a:latin typeface="Lato" panose="020F0502020204030203" pitchFamily="34" charset="0"/>
              </a:rPr>
              <a:t>MaxEnt</a:t>
            </a:r>
            <a:r>
              <a:rPr lang="en-US" dirty="0">
                <a:latin typeface="Lato" panose="020F0502020204030203" pitchFamily="34" charset="0"/>
              </a:rPr>
              <a:t>) algorithm</a:t>
            </a:r>
            <a:r>
              <a:rPr lang="en-US" baseline="30000" dirty="0">
                <a:latin typeface="Lato" panose="020F0502020204030203" pitchFamily="34" charset="0"/>
              </a:rPr>
              <a:t> 1</a:t>
            </a:r>
            <a:r>
              <a:rPr lang="en-US" dirty="0">
                <a:latin typeface="Lato" panose="020F0502020204030203" pitchFamily="34" charset="0"/>
              </a:rPr>
              <a:t> in </a:t>
            </a:r>
            <a:r>
              <a:rPr lang="en-US" b="1" dirty="0">
                <a:latin typeface="Courier New" panose="02070309020205020404" pitchFamily="49" charset="0"/>
                <a:cs typeface="Courier New" panose="02070309020205020404" pitchFamily="49" charset="0"/>
              </a:rPr>
              <a:t>R </a:t>
            </a:r>
            <a:r>
              <a:rPr lang="en-US" dirty="0">
                <a:latin typeface="Lato" panose="020F0502020204030203" pitchFamily="34" charset="0"/>
              </a:rPr>
              <a:t>(</a:t>
            </a:r>
            <a:r>
              <a:rPr lang="en-US" i="1" dirty="0" err="1">
                <a:latin typeface="Lato" panose="020F0502020204030203" pitchFamily="34" charset="0"/>
              </a:rPr>
              <a:t>dismo</a:t>
            </a:r>
            <a:r>
              <a:rPr lang="en-US" dirty="0">
                <a:latin typeface="Lato" panose="020F0502020204030203" pitchFamily="34" charset="0"/>
              </a:rPr>
              <a:t>)</a:t>
            </a:r>
            <a:r>
              <a:rPr lang="en-US" baseline="30000" dirty="0">
                <a:latin typeface="Lato" panose="020F0502020204030203" pitchFamily="34" charset="0"/>
              </a:rPr>
              <a:t> 10</a:t>
            </a:r>
          </a:p>
          <a:p>
            <a:pPr marL="1828725" lvl="1" indent="-342900" defTabSz="1828800">
              <a:buClr>
                <a:srgbClr val="64564D"/>
              </a:buClr>
              <a:buSzPct val="112000"/>
              <a:buFont typeface="Arial" pitchFamily="34" charset="0"/>
              <a:buChar char="•"/>
            </a:pPr>
            <a:r>
              <a:rPr lang="en-US" dirty="0">
                <a:latin typeface="Lato" panose="020F0502020204030203" pitchFamily="34" charset="0"/>
                <a:cs typeface="Courier New" panose="02070309020205020404" pitchFamily="49" charset="0"/>
              </a:rPr>
              <a:t>Compare full (20-var.) vs. reduced (6-var.) datasets</a:t>
            </a:r>
            <a:endParaRPr lang="en-US" dirty="0">
              <a:latin typeface="Courier New" panose="02070309020205020404" pitchFamily="49" charset="0"/>
              <a:cs typeface="Courier New" panose="02070309020205020404" pitchFamily="49" charset="0"/>
            </a:endParaRPr>
          </a:p>
          <a:p>
            <a:pPr marL="342900" indent="-342900" defTabSz="1828800">
              <a:buClr>
                <a:srgbClr val="64564D"/>
              </a:buClr>
              <a:buSzPct val="112000"/>
              <a:buFont typeface="Arial" pitchFamily="34" charset="0"/>
              <a:buChar char="•"/>
            </a:pPr>
            <a:r>
              <a:rPr lang="en-US" b="1" dirty="0">
                <a:solidFill>
                  <a:schemeClr val="tx1"/>
                </a:solidFill>
                <a:latin typeface="Lato" panose="020F0502020204030203" pitchFamily="34" charset="0"/>
              </a:rPr>
              <a:t>3. Model projection, tuning, and evaluation</a:t>
            </a:r>
          </a:p>
          <a:p>
            <a:pPr marL="1828725" lvl="1" indent="-342900" defTabSz="1828800">
              <a:buClr>
                <a:srgbClr val="64564D"/>
              </a:buClr>
              <a:buSzPct val="112000"/>
              <a:buFont typeface="Arial" pitchFamily="34" charset="0"/>
              <a:buChar char="•"/>
            </a:pPr>
            <a:r>
              <a:rPr lang="en-US" dirty="0">
                <a:latin typeface="Lato" panose="020F0502020204030203" pitchFamily="34" charset="0"/>
              </a:rPr>
              <a:t>Project model onto future climate layers (2070, RCP 4.5)</a:t>
            </a:r>
          </a:p>
          <a:p>
            <a:pPr marL="1828725" lvl="1" indent="-342900" defTabSz="1828800">
              <a:buClr>
                <a:srgbClr val="64564D"/>
              </a:buClr>
              <a:buSzPct val="112000"/>
              <a:buFont typeface="Arial" pitchFamily="34" charset="0"/>
              <a:buChar char="•"/>
            </a:pPr>
            <a:r>
              <a:rPr lang="en-US" dirty="0">
                <a:latin typeface="Lato" panose="020F0502020204030203" pitchFamily="34" charset="0"/>
              </a:rPr>
              <a:t>Compare predicted current distribution of </a:t>
            </a:r>
            <a:r>
              <a:rPr lang="en-US" dirty="0" err="1">
                <a:latin typeface="Lato" panose="020F0502020204030203" pitchFamily="34" charset="0"/>
              </a:rPr>
              <a:t>bioclimatically</a:t>
            </a:r>
            <a:r>
              <a:rPr lang="en-US" dirty="0">
                <a:latin typeface="Lato" panose="020F0502020204030203" pitchFamily="34" charset="0"/>
              </a:rPr>
              <a:t> suitable habitat against that under global climate change (year 2070 predictions)</a:t>
            </a:r>
          </a:p>
          <a:p>
            <a:pPr marL="1828725" lvl="1" indent="-342900" defTabSz="1828800">
              <a:buClr>
                <a:srgbClr val="64564D"/>
              </a:buClr>
              <a:buSzPct val="112000"/>
              <a:buFont typeface="Arial" pitchFamily="34" charset="0"/>
              <a:buChar char="•"/>
            </a:pPr>
            <a:r>
              <a:rPr lang="en-US" dirty="0">
                <a:latin typeface="Lato" panose="020F0502020204030203" pitchFamily="34" charset="0"/>
              </a:rPr>
              <a:t>Tune model parameters with </a:t>
            </a:r>
            <a:r>
              <a:rPr lang="en-US" i="1" dirty="0" err="1">
                <a:latin typeface="Lato" panose="020F0502020204030203" pitchFamily="34" charset="0"/>
              </a:rPr>
              <a:t>ENMevaluate</a:t>
            </a:r>
            <a:r>
              <a:rPr lang="en-US" i="1" dirty="0">
                <a:latin typeface="Lato" panose="020F0502020204030203" pitchFamily="34" charset="0"/>
              </a:rPr>
              <a:t> </a:t>
            </a:r>
            <a:r>
              <a:rPr lang="en-US" dirty="0">
                <a:latin typeface="Lato" panose="020F0502020204030203" pitchFamily="34" charset="0"/>
              </a:rPr>
              <a:t>for final model runs</a:t>
            </a:r>
          </a:p>
          <a:p>
            <a:pPr marL="342900" indent="-342900" defTabSz="1828800">
              <a:buClr>
                <a:srgbClr val="64564D"/>
              </a:buClr>
              <a:buSzPct val="112000"/>
              <a:buFont typeface="Arial" pitchFamily="34" charset="0"/>
              <a:buChar char="•"/>
            </a:pPr>
            <a:endParaRPr lang="en-US" dirty="0">
              <a:solidFill>
                <a:schemeClr val="tx1"/>
              </a:solidFill>
              <a:latin typeface="Lato" panose="020F0502020204030203" pitchFamily="34" charset="0"/>
            </a:endParaRPr>
          </a:p>
          <a:p>
            <a:pPr marL="342900" indent="-342900" defTabSz="1828800">
              <a:buClr>
                <a:srgbClr val="64564D"/>
              </a:buClr>
              <a:buSzPct val="112000"/>
              <a:buFont typeface="Arial" pitchFamily="34" charset="0"/>
              <a:buChar char="•"/>
            </a:pPr>
            <a:endParaRPr lang="en-US" dirty="0">
              <a:solidFill>
                <a:schemeClr val="tx1"/>
              </a:solidFill>
              <a:latin typeface="Lato" panose="020F0502020204030203" pitchFamily="34" charset="0"/>
            </a:endParaRPr>
          </a:p>
        </p:txBody>
      </p:sp>
      <p:sp>
        <p:nvSpPr>
          <p:cNvPr id="88" name="Text Placeholder 1">
            <a:extLst>
              <a:ext uri="{FF2B5EF4-FFF2-40B4-BE49-F238E27FC236}">
                <a16:creationId xmlns:a16="http://schemas.microsoft.com/office/drawing/2014/main" id="{BEC39685-9EDC-524D-8861-5E214C4CD5C0}"/>
              </a:ext>
            </a:extLst>
          </p:cNvPr>
          <p:cNvSpPr txBox="1">
            <a:spLocks/>
          </p:cNvSpPr>
          <p:nvPr/>
        </p:nvSpPr>
        <p:spPr>
          <a:xfrm>
            <a:off x="10169041" y="13256110"/>
            <a:ext cx="2819353" cy="1015640"/>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defTabSz="1828800"/>
            <a:r>
              <a:rPr lang="en-US" sz="1800" i="1" dirty="0" err="1">
                <a:solidFill>
                  <a:schemeClr val="bg1"/>
                </a:solidFill>
                <a:latin typeface="Lato" panose="020F0502020204030203" pitchFamily="34" charset="0"/>
              </a:rPr>
              <a:t>Hydrocotyle</a:t>
            </a:r>
            <a:r>
              <a:rPr lang="en-US" sz="1800" i="1" dirty="0">
                <a:solidFill>
                  <a:schemeClr val="bg1"/>
                </a:solidFill>
                <a:latin typeface="Lato" panose="020F0502020204030203" pitchFamily="34" charset="0"/>
              </a:rPr>
              <a:t> </a:t>
            </a:r>
            <a:r>
              <a:rPr lang="en-US" sz="1800" i="1" dirty="0" err="1">
                <a:solidFill>
                  <a:schemeClr val="bg1"/>
                </a:solidFill>
                <a:latin typeface="Lato" panose="020F0502020204030203" pitchFamily="34" charset="0"/>
              </a:rPr>
              <a:t>bonariensis</a:t>
            </a:r>
            <a:r>
              <a:rPr lang="en-US" sz="1800" i="1" dirty="0">
                <a:solidFill>
                  <a:schemeClr val="bg1"/>
                </a:solidFill>
                <a:latin typeface="Lato" panose="020F0502020204030203" pitchFamily="34" charset="0"/>
              </a:rPr>
              <a:t> </a:t>
            </a:r>
            <a:r>
              <a:rPr lang="en-US" sz="1800" dirty="0">
                <a:solidFill>
                  <a:schemeClr val="bg1"/>
                </a:solidFill>
                <a:latin typeface="Lato" panose="020F0502020204030203" pitchFamily="34" charset="0"/>
              </a:rPr>
              <a:t>Comm. ex Lam. </a:t>
            </a:r>
          </a:p>
        </p:txBody>
      </p:sp>
      <p:pic>
        <p:nvPicPr>
          <p:cNvPr id="132" name="Picture 131">
            <a:extLst>
              <a:ext uri="{FF2B5EF4-FFF2-40B4-BE49-F238E27FC236}">
                <a16:creationId xmlns:a16="http://schemas.microsoft.com/office/drawing/2014/main" id="{41A81B9B-3BBE-8C4F-AED2-4EFD1F0BD439}"/>
              </a:ext>
            </a:extLst>
          </p:cNvPr>
          <p:cNvPicPr>
            <a:picLocks noChangeAspect="1"/>
          </p:cNvPicPr>
          <p:nvPr/>
        </p:nvPicPr>
        <p:blipFill>
          <a:blip r:embed="rId11">
            <a:extLst>
              <a:ext uri="{BEBA8EAE-BF5A-486C-A8C5-ECC9F3942E4B}">
                <a14:imgProps xmlns:a14="http://schemas.microsoft.com/office/drawing/2010/main">
                  <a14:imgLayer r:embed="rId12">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979729" y="16983582"/>
            <a:ext cx="570738" cy="640080"/>
          </a:xfrm>
          <a:prstGeom prst="rect">
            <a:avLst/>
          </a:prstGeom>
        </p:spPr>
      </p:pic>
      <p:grpSp>
        <p:nvGrpSpPr>
          <p:cNvPr id="139" name="Group 138">
            <a:extLst>
              <a:ext uri="{FF2B5EF4-FFF2-40B4-BE49-F238E27FC236}">
                <a16:creationId xmlns:a16="http://schemas.microsoft.com/office/drawing/2014/main" id="{A36C4F7F-AE00-CD4F-B09A-895F936BDB3B}"/>
              </a:ext>
            </a:extLst>
          </p:cNvPr>
          <p:cNvGrpSpPr>
            <a:grpSpLocks noChangeAspect="1"/>
          </p:cNvGrpSpPr>
          <p:nvPr/>
        </p:nvGrpSpPr>
        <p:grpSpPr>
          <a:xfrm>
            <a:off x="1951019" y="17564328"/>
            <a:ext cx="844668" cy="1005840"/>
            <a:chOff x="19638315" y="16899119"/>
            <a:chExt cx="1674846" cy="1994424"/>
          </a:xfrm>
        </p:grpSpPr>
        <p:pic>
          <p:nvPicPr>
            <p:cNvPr id="134" name="Picture 133">
              <a:extLst>
                <a:ext uri="{FF2B5EF4-FFF2-40B4-BE49-F238E27FC236}">
                  <a16:creationId xmlns:a16="http://schemas.microsoft.com/office/drawing/2014/main" id="{87EED588-09A1-8342-9E23-31D2F28CE385}"/>
                </a:ext>
              </a:extLst>
            </p:cNvPr>
            <p:cNvPicPr>
              <a:picLocks noChangeAspect="1"/>
            </p:cNvPicPr>
            <p:nvPr/>
          </p:nvPicPr>
          <p:blipFill>
            <a:blip r:embed="rId11">
              <a:duotone>
                <a:schemeClr val="accent2">
                  <a:shade val="45000"/>
                  <a:satMod val="135000"/>
                </a:schemeClr>
                <a:prstClr val="white"/>
              </a:duotone>
              <a:extLst>
                <a:ext uri="{BEBA8EAE-BF5A-486C-A8C5-ECC9F3942E4B}">
                  <a14:imgProps xmlns:a14="http://schemas.microsoft.com/office/drawing/2010/main">
                    <a14:imgLayer r:embed="rId13">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9638315" y="17412164"/>
              <a:ext cx="1188621" cy="1333034"/>
            </a:xfrm>
            <a:prstGeom prst="rect">
              <a:avLst/>
            </a:prstGeom>
          </p:spPr>
        </p:pic>
        <p:pic>
          <p:nvPicPr>
            <p:cNvPr id="137" name="Picture 136">
              <a:extLst>
                <a:ext uri="{FF2B5EF4-FFF2-40B4-BE49-F238E27FC236}">
                  <a16:creationId xmlns:a16="http://schemas.microsoft.com/office/drawing/2014/main" id="{20952EE3-BCEB-CC44-ADF2-81C8FB379391}"/>
                </a:ext>
              </a:extLst>
            </p:cNvPr>
            <p:cNvPicPr>
              <a:picLocks noChangeAspect="1"/>
            </p:cNvPicPr>
            <p:nvPr/>
          </p:nvPicPr>
          <p:blipFill rotWithShape="1">
            <a:blip r:embed="rId14">
              <a:duotone>
                <a:schemeClr val="accent2">
                  <a:shade val="45000"/>
                  <a:satMod val="135000"/>
                </a:schemeClr>
                <a:prstClr val="white"/>
              </a:duotone>
              <a:extLst>
                <a:ext uri="{BEBA8EAE-BF5A-486C-A8C5-ECC9F3942E4B}">
                  <a14:imgProps xmlns:a14="http://schemas.microsoft.com/office/drawing/2010/main">
                    <a14:imgLayer r:embed="rId15">
                      <a14:imgEffect>
                        <a14:backgroundRemoval t="7745" b="89787" l="5000" r="94432">
                          <a14:foregroundMark x1="5000" y1="23064" x2="14091" y2="23404"/>
                          <a14:foregroundMark x1="11591" y1="28851" x2="17273" y2="29191"/>
                          <a14:foregroundMark x1="7045" y1="34979" x2="17045" y2="35149"/>
                          <a14:foregroundMark x1="11818" y1="40596" x2="17727" y2="40766"/>
                          <a14:foregroundMark x1="5682" y1="47234" x2="17273" y2="47064"/>
                          <a14:foregroundMark x1="26136" y1="76426" x2="38636" y2="80851"/>
                          <a14:foregroundMark x1="38636" y1="80851" x2="29545" y2="64000"/>
                          <a14:foregroundMark x1="29545" y1="64000" x2="31591" y2="30213"/>
                          <a14:foregroundMark x1="31591" y1="30213" x2="31591" y2="30213"/>
                          <a14:foregroundMark x1="5909" y1="58383" x2="15455" y2="58383"/>
                          <a14:foregroundMark x1="11364" y1="52596" x2="16136" y2="52426"/>
                          <a14:foregroundMark x1="91364" y1="41957" x2="94545" y2="41617"/>
                          <a14:foregroundMark x1="47500" y1="9957" x2="48409" y2="7745"/>
                        </a14:backgroundRemoval>
                      </a14:imgEffect>
                    </a14:imgLayer>
                  </a14:imgProps>
                </a:ext>
                <a:ext uri="{28A0092B-C50C-407E-A947-70E740481C1C}">
                  <a14:useLocalDpi xmlns:a14="http://schemas.microsoft.com/office/drawing/2010/main" val="0"/>
                </a:ext>
              </a:extLst>
            </a:blip>
            <a:srcRect t="60864" r="44818"/>
            <a:stretch/>
          </p:blipFill>
          <p:spPr>
            <a:xfrm>
              <a:off x="19686696" y="17979143"/>
              <a:ext cx="966445" cy="914400"/>
            </a:xfrm>
            <a:prstGeom prst="rect">
              <a:avLst/>
            </a:prstGeom>
          </p:spPr>
        </p:pic>
        <p:pic>
          <p:nvPicPr>
            <p:cNvPr id="138" name="Picture 137">
              <a:extLst>
                <a:ext uri="{FF2B5EF4-FFF2-40B4-BE49-F238E27FC236}">
                  <a16:creationId xmlns:a16="http://schemas.microsoft.com/office/drawing/2014/main" id="{FC966562-3EEB-1941-BD9D-38DA4DEE805B}"/>
                </a:ext>
              </a:extLst>
            </p:cNvPr>
            <p:cNvPicPr>
              <a:picLocks noChangeAspect="1"/>
            </p:cNvPicPr>
            <p:nvPr/>
          </p:nvPicPr>
          <p:blipFill rotWithShape="1">
            <a:blip r:embed="rId16">
              <a:extLst>
                <a:ext uri="{BEBA8EAE-BF5A-486C-A8C5-ECC9F3942E4B}">
                  <a14:imgProps xmlns:a14="http://schemas.microsoft.com/office/drawing/2010/main">
                    <a14:imgLayer r:embed="rId17">
                      <a14:imgEffect>
                        <a14:backgroundRemoval t="7745" b="89787" l="5000" r="94432">
                          <a14:foregroundMark x1="5000" y1="23064" x2="14091" y2="23404"/>
                          <a14:foregroundMark x1="11591" y1="28851" x2="17273" y2="29191"/>
                          <a14:foregroundMark x1="7045" y1="34979" x2="17045" y2="35149"/>
                          <a14:foregroundMark x1="11818" y1="40596" x2="17727" y2="40766"/>
                          <a14:foregroundMark x1="5682" y1="47234" x2="17273" y2="47064"/>
                          <a14:foregroundMark x1="26136" y1="76426" x2="38636" y2="80851"/>
                          <a14:foregroundMark x1="38636" y1="80851" x2="29545" y2="64000"/>
                          <a14:foregroundMark x1="29545" y1="64000" x2="31591" y2="30213"/>
                          <a14:foregroundMark x1="31591" y1="30213" x2="31591" y2="30213"/>
                          <a14:foregroundMark x1="5909" y1="58383" x2="15455" y2="58383"/>
                          <a14:foregroundMark x1="11364" y1="52596" x2="16136" y2="52426"/>
                          <a14:foregroundMark x1="91364" y1="41957" x2="94545" y2="41617"/>
                          <a14:foregroundMark x1="47500" y1="9957" x2="48409" y2="7745"/>
                        </a14:backgroundRemoval>
                      </a14:imgEffect>
                      <a14:imgEffect>
                        <a14:colorTemperature colorTemp="11200"/>
                      </a14:imgEffect>
                    </a14:imgLayer>
                  </a14:imgProps>
                </a:ext>
                <a:ext uri="{28A0092B-C50C-407E-A947-70E740481C1C}">
                  <a14:useLocalDpi xmlns:a14="http://schemas.microsoft.com/office/drawing/2010/main" val="0"/>
                </a:ext>
              </a:extLst>
            </a:blip>
            <a:srcRect l="37965" b="27256"/>
            <a:stretch/>
          </p:blipFill>
          <p:spPr>
            <a:xfrm>
              <a:off x="20449561" y="16899119"/>
              <a:ext cx="863600" cy="1351012"/>
            </a:xfrm>
            <a:prstGeom prst="ellipse">
              <a:avLst/>
            </a:prstGeom>
          </p:spPr>
        </p:pic>
      </p:grpSp>
      <p:sp>
        <p:nvSpPr>
          <p:cNvPr id="226" name="Rectangle 225">
            <a:extLst>
              <a:ext uri="{FF2B5EF4-FFF2-40B4-BE49-F238E27FC236}">
                <a16:creationId xmlns:a16="http://schemas.microsoft.com/office/drawing/2014/main" id="{12D74D78-F786-6C46-AD2C-716FB94507AD}"/>
              </a:ext>
            </a:extLst>
          </p:cNvPr>
          <p:cNvSpPr/>
          <p:nvPr/>
        </p:nvSpPr>
        <p:spPr>
          <a:xfrm>
            <a:off x="7328053" y="27787747"/>
            <a:ext cx="2241531" cy="231937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7" name="TextBox 156">
            <a:extLst>
              <a:ext uri="{FF2B5EF4-FFF2-40B4-BE49-F238E27FC236}">
                <a16:creationId xmlns:a16="http://schemas.microsoft.com/office/drawing/2014/main" id="{3744C635-F151-AC4D-A723-637B457FBA99}"/>
              </a:ext>
            </a:extLst>
          </p:cNvPr>
          <p:cNvSpPr txBox="1"/>
          <p:nvPr/>
        </p:nvSpPr>
        <p:spPr>
          <a:xfrm>
            <a:off x="14675855" y="25299595"/>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Temperature</a:t>
            </a:r>
            <a:endParaRPr lang="en-US" sz="2200" dirty="0"/>
          </a:p>
        </p:txBody>
      </p:sp>
      <p:sp>
        <p:nvSpPr>
          <p:cNvPr id="158" name="Rectangle 157">
            <a:extLst>
              <a:ext uri="{FF2B5EF4-FFF2-40B4-BE49-F238E27FC236}">
                <a16:creationId xmlns:a16="http://schemas.microsoft.com/office/drawing/2014/main" id="{C1395ED6-8CFD-6048-B9C2-48A28080842D}"/>
              </a:ext>
            </a:extLst>
          </p:cNvPr>
          <p:cNvSpPr/>
          <p:nvPr/>
        </p:nvSpPr>
        <p:spPr>
          <a:xfrm>
            <a:off x="14319731" y="20944098"/>
            <a:ext cx="332430" cy="4078017"/>
          </a:xfrm>
          <a:prstGeom prst="rect">
            <a:avLst/>
          </a:prstGeom>
          <a:solidFill>
            <a:srgbClr val="F5F4F1"/>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59" name="TextBox 158">
            <a:extLst>
              <a:ext uri="{FF2B5EF4-FFF2-40B4-BE49-F238E27FC236}">
                <a16:creationId xmlns:a16="http://schemas.microsoft.com/office/drawing/2014/main" id="{E45485F1-BD01-3B40-A2BD-108DDEF6E8D5}"/>
              </a:ext>
            </a:extLst>
          </p:cNvPr>
          <p:cNvSpPr txBox="1"/>
          <p:nvPr/>
        </p:nvSpPr>
        <p:spPr>
          <a:xfrm rot="16200000">
            <a:off x="13085494" y="22405939"/>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Precipitation</a:t>
            </a:r>
            <a:endParaRPr lang="en-US" sz="2200" dirty="0"/>
          </a:p>
        </p:txBody>
      </p:sp>
      <p:sp>
        <p:nvSpPr>
          <p:cNvPr id="166" name="Rectangle 165">
            <a:extLst>
              <a:ext uri="{FF2B5EF4-FFF2-40B4-BE49-F238E27FC236}">
                <a16:creationId xmlns:a16="http://schemas.microsoft.com/office/drawing/2014/main" id="{9EE9DE30-1BA3-0E4E-98EA-6E711A87B1E2}"/>
              </a:ext>
            </a:extLst>
          </p:cNvPr>
          <p:cNvSpPr/>
          <p:nvPr/>
        </p:nvSpPr>
        <p:spPr>
          <a:xfrm>
            <a:off x="11508956" y="26224378"/>
            <a:ext cx="5906715" cy="5743148"/>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Text Placeholder 3">
            <a:extLst>
              <a:ext uri="{FF2B5EF4-FFF2-40B4-BE49-F238E27FC236}">
                <a16:creationId xmlns:a16="http://schemas.microsoft.com/office/drawing/2014/main" id="{1970704F-A8A6-984D-A787-D47253443196}"/>
              </a:ext>
            </a:extLst>
          </p:cNvPr>
          <p:cNvSpPr txBox="1">
            <a:spLocks/>
          </p:cNvSpPr>
          <p:nvPr/>
        </p:nvSpPr>
        <p:spPr>
          <a:xfrm>
            <a:off x="11499305" y="26136219"/>
            <a:ext cx="5934455"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2. Current ENM</a:t>
            </a:r>
          </a:p>
        </p:txBody>
      </p:sp>
      <p:sp>
        <p:nvSpPr>
          <p:cNvPr id="227" name="Rectangle 226">
            <a:extLst>
              <a:ext uri="{FF2B5EF4-FFF2-40B4-BE49-F238E27FC236}">
                <a16:creationId xmlns:a16="http://schemas.microsoft.com/office/drawing/2014/main" id="{533A4FCA-3EB1-DA43-831F-A2C4C3AA93DD}"/>
              </a:ext>
            </a:extLst>
          </p:cNvPr>
          <p:cNvSpPr/>
          <p:nvPr/>
        </p:nvSpPr>
        <p:spPr>
          <a:xfrm>
            <a:off x="12353358" y="27206236"/>
            <a:ext cx="3933477" cy="405904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65" name="Picture 164">
            <a:extLst>
              <a:ext uri="{FF2B5EF4-FFF2-40B4-BE49-F238E27FC236}">
                <a16:creationId xmlns:a16="http://schemas.microsoft.com/office/drawing/2014/main" id="{2CD015A3-7773-B74F-837F-975E356FC8AA}"/>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1710002" y="26564428"/>
            <a:ext cx="5521681" cy="5521681"/>
          </a:xfrm>
          <a:prstGeom prst="rect">
            <a:avLst/>
          </a:prstGeom>
        </p:spPr>
      </p:pic>
      <p:sp>
        <p:nvSpPr>
          <p:cNvPr id="171" name="TextBox 170">
            <a:extLst>
              <a:ext uri="{FF2B5EF4-FFF2-40B4-BE49-F238E27FC236}">
                <a16:creationId xmlns:a16="http://schemas.microsoft.com/office/drawing/2014/main" id="{E19D04D3-4133-9946-AD32-9744A5E4BD8C}"/>
              </a:ext>
            </a:extLst>
          </p:cNvPr>
          <p:cNvSpPr txBox="1"/>
          <p:nvPr/>
        </p:nvSpPr>
        <p:spPr>
          <a:xfrm>
            <a:off x="12359324" y="31585755"/>
            <a:ext cx="3879662"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173" name="Rectangle 172">
            <a:extLst>
              <a:ext uri="{FF2B5EF4-FFF2-40B4-BE49-F238E27FC236}">
                <a16:creationId xmlns:a16="http://schemas.microsoft.com/office/drawing/2014/main" id="{A5C71FD0-BE78-CD46-9239-9B115C6317A4}"/>
              </a:ext>
            </a:extLst>
          </p:cNvPr>
          <p:cNvSpPr/>
          <p:nvPr/>
        </p:nvSpPr>
        <p:spPr>
          <a:xfrm>
            <a:off x="16286837" y="27093964"/>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174" name="Rectangle 173">
            <a:extLst>
              <a:ext uri="{FF2B5EF4-FFF2-40B4-BE49-F238E27FC236}">
                <a16:creationId xmlns:a16="http://schemas.microsoft.com/office/drawing/2014/main" id="{50EE0D1B-147B-3641-AF23-18ED65A05028}"/>
              </a:ext>
            </a:extLst>
          </p:cNvPr>
          <p:cNvSpPr/>
          <p:nvPr/>
        </p:nvSpPr>
        <p:spPr>
          <a:xfrm>
            <a:off x="16388125" y="3016853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175" name="Rectangle 174">
            <a:extLst>
              <a:ext uri="{FF2B5EF4-FFF2-40B4-BE49-F238E27FC236}">
                <a16:creationId xmlns:a16="http://schemas.microsoft.com/office/drawing/2014/main" id="{D2D4AEF3-1AD9-C243-93D1-544153AEDB88}"/>
              </a:ext>
            </a:extLst>
          </p:cNvPr>
          <p:cNvSpPr/>
          <p:nvPr/>
        </p:nvSpPr>
        <p:spPr>
          <a:xfrm>
            <a:off x="16342611" y="27798814"/>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176" name="Text Placeholder 3">
            <a:extLst>
              <a:ext uri="{FF2B5EF4-FFF2-40B4-BE49-F238E27FC236}">
                <a16:creationId xmlns:a16="http://schemas.microsoft.com/office/drawing/2014/main" id="{9A11B878-B26A-744E-A4EE-85D3BCD6C737}"/>
              </a:ext>
            </a:extLst>
          </p:cNvPr>
          <p:cNvSpPr txBox="1">
            <a:spLocks/>
          </p:cNvSpPr>
          <p:nvPr/>
        </p:nvSpPr>
        <p:spPr>
          <a:xfrm>
            <a:off x="14652523" y="29627379"/>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 bioclimatic suitability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study area, best </a:t>
            </a:r>
            <a:r>
              <a:rPr lang="en-US" sz="1600" b="0" i="1" dirty="0" err="1">
                <a:latin typeface="Lato" panose="020F0502020204030203" pitchFamily="34" charset="0"/>
              </a:rPr>
              <a:t>ENMevaluate</a:t>
            </a:r>
            <a:r>
              <a:rPr lang="en-US" sz="1600" b="0" dirty="0">
                <a:latin typeface="Lato" panose="020F0502020204030203" pitchFamily="34" charset="0"/>
              </a:rPr>
              <a:t> model</a:t>
            </a:r>
          </a:p>
        </p:txBody>
      </p:sp>
      <p:pic>
        <p:nvPicPr>
          <p:cNvPr id="182" name="Picture 181">
            <a:extLst>
              <a:ext uri="{FF2B5EF4-FFF2-40B4-BE49-F238E27FC236}">
                <a16:creationId xmlns:a16="http://schemas.microsoft.com/office/drawing/2014/main" id="{FA09FFAA-9FE7-7844-A41C-37572E7001DE}"/>
              </a:ext>
            </a:extLst>
          </p:cNvPr>
          <p:cNvPicPr>
            <a:picLocks noChangeAspect="1"/>
          </p:cNvPicPr>
          <p:nvPr/>
        </p:nvPicPr>
        <p:blipFill rotWithShape="1">
          <a:blip r:embed="rId19">
            <a:extLst>
              <a:ext uri="{28A0092B-C50C-407E-A947-70E740481C1C}">
                <a14:useLocalDpi xmlns:a14="http://schemas.microsoft.com/office/drawing/2010/main" val="0"/>
              </a:ext>
            </a:extLst>
          </a:blip>
          <a:srcRect l="11904" t="12257" r="16910" b="14456"/>
          <a:stretch/>
        </p:blipFill>
        <p:spPr>
          <a:xfrm>
            <a:off x="12360614" y="27230314"/>
            <a:ext cx="3942657" cy="4059050"/>
          </a:xfrm>
          <a:prstGeom prst="rect">
            <a:avLst/>
          </a:prstGeom>
        </p:spPr>
      </p:pic>
      <p:grpSp>
        <p:nvGrpSpPr>
          <p:cNvPr id="126" name="Group 125">
            <a:extLst>
              <a:ext uri="{FF2B5EF4-FFF2-40B4-BE49-F238E27FC236}">
                <a16:creationId xmlns:a16="http://schemas.microsoft.com/office/drawing/2014/main" id="{5B58D8CD-CA95-DD49-B733-F465C517BB95}"/>
              </a:ext>
            </a:extLst>
          </p:cNvPr>
          <p:cNvGrpSpPr/>
          <p:nvPr/>
        </p:nvGrpSpPr>
        <p:grpSpPr>
          <a:xfrm>
            <a:off x="1328946" y="25830459"/>
            <a:ext cx="8800289" cy="6155429"/>
            <a:chOff x="1037998" y="25059442"/>
            <a:chExt cx="8800289" cy="6155429"/>
          </a:xfrm>
        </p:grpSpPr>
        <p:grpSp>
          <p:nvGrpSpPr>
            <p:cNvPr id="93" name="Group 92">
              <a:extLst>
                <a:ext uri="{FF2B5EF4-FFF2-40B4-BE49-F238E27FC236}">
                  <a16:creationId xmlns:a16="http://schemas.microsoft.com/office/drawing/2014/main" id="{EDC6CF95-B780-914E-B105-35009510B35C}"/>
                </a:ext>
              </a:extLst>
            </p:cNvPr>
            <p:cNvGrpSpPr/>
            <p:nvPr/>
          </p:nvGrpSpPr>
          <p:grpSpPr>
            <a:xfrm>
              <a:off x="1037998" y="25059442"/>
              <a:ext cx="8800289" cy="6155429"/>
              <a:chOff x="-131346" y="1145680"/>
              <a:chExt cx="8800289" cy="6155429"/>
            </a:xfrm>
          </p:grpSpPr>
          <p:sp>
            <p:nvSpPr>
              <p:cNvPr id="94" name="Rectangle 93">
                <a:extLst>
                  <a:ext uri="{FF2B5EF4-FFF2-40B4-BE49-F238E27FC236}">
                    <a16:creationId xmlns:a16="http://schemas.microsoft.com/office/drawing/2014/main" id="{9B0B8C4D-4C22-3041-8E8E-5083544C0710}"/>
                  </a:ext>
                </a:extLst>
              </p:cNvPr>
              <p:cNvSpPr/>
              <p:nvPr/>
            </p:nvSpPr>
            <p:spPr>
              <a:xfrm>
                <a:off x="8304741" y="2951758"/>
                <a:ext cx="364202" cy="369332"/>
              </a:xfrm>
              <a:prstGeom prst="rect">
                <a:avLst/>
              </a:prstGeom>
            </p:spPr>
            <p:txBody>
              <a:bodyPr wrap="none">
                <a:spAutoFit/>
              </a:bodyPr>
              <a:lstStyle/>
              <a:p>
                <a:r>
                  <a:rPr lang="en-US" sz="1800" b="1" dirty="0">
                    <a:latin typeface="Lato" panose="020F0502020204030203" pitchFamily="34" charset="0"/>
                    <a:ea typeface="Lato" panose="020F0502020204030203" pitchFamily="34" charset="0"/>
                    <a:cs typeface="Lato" panose="020F0502020204030203" pitchFamily="34" charset="0"/>
                  </a:rPr>
                  <a:t>G</a:t>
                </a:r>
              </a:p>
            </p:txBody>
          </p:sp>
          <p:sp>
            <p:nvSpPr>
              <p:cNvPr id="95" name="Rectangle 94">
                <a:extLst>
                  <a:ext uri="{FF2B5EF4-FFF2-40B4-BE49-F238E27FC236}">
                    <a16:creationId xmlns:a16="http://schemas.microsoft.com/office/drawing/2014/main" id="{B017E0DE-969D-5645-ABE9-5DA2F27E8E23}"/>
                  </a:ext>
                </a:extLst>
              </p:cNvPr>
              <p:cNvSpPr/>
              <p:nvPr/>
            </p:nvSpPr>
            <p:spPr>
              <a:xfrm>
                <a:off x="3620761" y="3519683"/>
                <a:ext cx="1171575" cy="704850"/>
              </a:xfrm>
              <a:prstGeom prst="rect">
                <a:avLst/>
              </a:prstGeom>
              <a:solidFill>
                <a:srgbClr val="FDF8D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Ecological</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Niche</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Model</a:t>
                </a:r>
              </a:p>
            </p:txBody>
          </p:sp>
          <p:sp>
            <p:nvSpPr>
              <p:cNvPr id="96" name="Rectangle 95">
                <a:extLst>
                  <a:ext uri="{FF2B5EF4-FFF2-40B4-BE49-F238E27FC236}">
                    <a16:creationId xmlns:a16="http://schemas.microsoft.com/office/drawing/2014/main" id="{40140351-9B19-5C48-BCC4-D2312999E8C9}"/>
                  </a:ext>
                </a:extLst>
              </p:cNvPr>
              <p:cNvSpPr/>
              <p:nvPr/>
            </p:nvSpPr>
            <p:spPr>
              <a:xfrm>
                <a:off x="3357953" y="2349243"/>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Modeled species response functions</a:t>
                </a:r>
              </a:p>
            </p:txBody>
          </p:sp>
          <p:cxnSp>
            <p:nvCxnSpPr>
              <p:cNvPr id="97" name="Straight Connector 96">
                <a:extLst>
                  <a:ext uri="{FF2B5EF4-FFF2-40B4-BE49-F238E27FC236}">
                    <a16:creationId xmlns:a16="http://schemas.microsoft.com/office/drawing/2014/main" id="{D8DE5CB7-A58D-FA43-B809-89537B624D7E}"/>
                  </a:ext>
                </a:extLst>
              </p:cNvPr>
              <p:cNvCxnSpPr/>
              <p:nvPr/>
            </p:nvCxnSpPr>
            <p:spPr>
              <a:xfrm>
                <a:off x="3425540" y="2930566"/>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BAFD6676-1A56-1247-87C7-EE0413AF5597}"/>
                  </a:ext>
                </a:extLst>
              </p:cNvPr>
              <p:cNvCxnSpPr/>
              <p:nvPr/>
            </p:nvCxnSpPr>
            <p:spPr>
              <a:xfrm>
                <a:off x="3975506" y="2930565"/>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4EB30699-287A-374B-9A70-B918A44E3298}"/>
                  </a:ext>
                </a:extLst>
              </p:cNvPr>
              <p:cNvCxnSpPr/>
              <p:nvPr/>
            </p:nvCxnSpPr>
            <p:spPr>
              <a:xfrm>
                <a:off x="4526795" y="2925241"/>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0" name="Straight Connector 99">
                <a:extLst>
                  <a:ext uri="{FF2B5EF4-FFF2-40B4-BE49-F238E27FC236}">
                    <a16:creationId xmlns:a16="http://schemas.microsoft.com/office/drawing/2014/main" id="{6252F590-C87D-3246-98E7-8874D8B7325E}"/>
                  </a:ext>
                </a:extLst>
              </p:cNvPr>
              <p:cNvCxnSpPr>
                <a:cxnSpLocks/>
              </p:cNvCxnSpPr>
              <p:nvPr/>
            </p:nvCxnSpPr>
            <p:spPr>
              <a:xfrm rot="5400000">
                <a:off x="3662910" y="3165108"/>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1" name="Straight Connector 100">
                <a:extLst>
                  <a:ext uri="{FF2B5EF4-FFF2-40B4-BE49-F238E27FC236}">
                    <a16:creationId xmlns:a16="http://schemas.microsoft.com/office/drawing/2014/main" id="{CE19A6F0-9449-694D-AC7B-E459245CFE78}"/>
                  </a:ext>
                </a:extLst>
              </p:cNvPr>
              <p:cNvCxnSpPr>
                <a:cxnSpLocks/>
              </p:cNvCxnSpPr>
              <p:nvPr/>
            </p:nvCxnSpPr>
            <p:spPr>
              <a:xfrm rot="5400000">
                <a:off x="4206546" y="3167825"/>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2" name="Straight Connector 101">
                <a:extLst>
                  <a:ext uri="{FF2B5EF4-FFF2-40B4-BE49-F238E27FC236}">
                    <a16:creationId xmlns:a16="http://schemas.microsoft.com/office/drawing/2014/main" id="{9D3FC50A-60F5-5147-938A-F8D6C2853C12}"/>
                  </a:ext>
                </a:extLst>
              </p:cNvPr>
              <p:cNvCxnSpPr>
                <a:cxnSpLocks/>
              </p:cNvCxnSpPr>
              <p:nvPr/>
            </p:nvCxnSpPr>
            <p:spPr>
              <a:xfrm rot="5400000">
                <a:off x="4765487" y="3160958"/>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049A6914-19C7-424E-B416-796B97B5E455}"/>
                  </a:ext>
                </a:extLst>
              </p:cNvPr>
              <p:cNvCxnSpPr>
                <a:cxnSpLocks/>
              </p:cNvCxnSpPr>
              <p:nvPr/>
            </p:nvCxnSpPr>
            <p:spPr>
              <a:xfrm flipH="1" flipV="1">
                <a:off x="4627666" y="3100293"/>
                <a:ext cx="275642" cy="229676"/>
              </a:xfrm>
              <a:prstGeom prst="line">
                <a:avLst/>
              </a:prstGeom>
              <a:noFill/>
            </p:spPr>
            <p:style>
              <a:lnRef idx="2">
                <a:schemeClr val="accent1">
                  <a:shade val="50000"/>
                </a:schemeClr>
              </a:lnRef>
              <a:fillRef idx="1">
                <a:schemeClr val="accent1"/>
              </a:fillRef>
              <a:effectRef idx="0">
                <a:schemeClr val="accent1"/>
              </a:effectRef>
              <a:fontRef idx="minor">
                <a:schemeClr val="lt1"/>
              </a:fontRef>
            </p:style>
          </p:cxnSp>
          <p:sp>
            <p:nvSpPr>
              <p:cNvPr id="104" name="Arrow: Right 19">
                <a:extLst>
                  <a:ext uri="{FF2B5EF4-FFF2-40B4-BE49-F238E27FC236}">
                    <a16:creationId xmlns:a16="http://schemas.microsoft.com/office/drawing/2014/main" id="{D3A90763-F148-B94E-B0A0-2F75BD1368E8}"/>
                  </a:ext>
                </a:extLst>
              </p:cNvPr>
              <p:cNvSpPr/>
              <p:nvPr/>
            </p:nvSpPr>
            <p:spPr>
              <a:xfrm>
                <a:off x="2501869" y="3729078"/>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5" name="Freeform: Shape 3">
                <a:extLst>
                  <a:ext uri="{FF2B5EF4-FFF2-40B4-BE49-F238E27FC236}">
                    <a16:creationId xmlns:a16="http://schemas.microsoft.com/office/drawing/2014/main" id="{07A9CC9A-7C09-C147-AB24-F31555E91B3C}"/>
                  </a:ext>
                </a:extLst>
              </p:cNvPr>
              <p:cNvSpPr/>
              <p:nvPr/>
            </p:nvSpPr>
            <p:spPr>
              <a:xfrm>
                <a:off x="3998447" y="3114568"/>
                <a:ext cx="427475" cy="283762"/>
              </a:xfrm>
              <a:custGeom>
                <a:avLst/>
                <a:gdLst>
                  <a:gd name="connsiteX0" fmla="*/ 0 w 474650"/>
                  <a:gd name="connsiteY0" fmla="*/ 283762 h 283762"/>
                  <a:gd name="connsiteX1" fmla="*/ 115172 w 474650"/>
                  <a:gd name="connsiteY1" fmla="*/ 74358 h 283762"/>
                  <a:gd name="connsiteX2" fmla="*/ 216384 w 474650"/>
                  <a:gd name="connsiteY2" fmla="*/ 1066 h 283762"/>
                  <a:gd name="connsiteX3" fmla="*/ 328067 w 474650"/>
                  <a:gd name="connsiteY3" fmla="*/ 49927 h 283762"/>
                  <a:gd name="connsiteX4" fmla="*/ 474650 w 474650"/>
                  <a:gd name="connsiteY4" fmla="*/ 283762 h 283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650" h="283762">
                    <a:moveTo>
                      <a:pt x="0" y="283762"/>
                    </a:moveTo>
                    <a:cubicBezTo>
                      <a:pt x="39554" y="202618"/>
                      <a:pt x="79108" y="121474"/>
                      <a:pt x="115172" y="74358"/>
                    </a:cubicBezTo>
                    <a:cubicBezTo>
                      <a:pt x="151236" y="27242"/>
                      <a:pt x="180902" y="5138"/>
                      <a:pt x="216384" y="1066"/>
                    </a:cubicBezTo>
                    <a:cubicBezTo>
                      <a:pt x="251866" y="-3006"/>
                      <a:pt x="285023" y="2811"/>
                      <a:pt x="328067" y="49927"/>
                    </a:cubicBezTo>
                    <a:cubicBezTo>
                      <a:pt x="371111" y="97043"/>
                      <a:pt x="422880" y="190402"/>
                      <a:pt x="474650" y="28376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6" name="Freeform: Shape 9">
                <a:extLst>
                  <a:ext uri="{FF2B5EF4-FFF2-40B4-BE49-F238E27FC236}">
                    <a16:creationId xmlns:a16="http://schemas.microsoft.com/office/drawing/2014/main" id="{045AEE85-F979-8546-BA4B-6C2DB4B884ED}"/>
                  </a:ext>
                </a:extLst>
              </p:cNvPr>
              <p:cNvSpPr/>
              <p:nvPr/>
            </p:nvSpPr>
            <p:spPr>
              <a:xfrm>
                <a:off x="3459445" y="3044373"/>
                <a:ext cx="322656" cy="330847"/>
              </a:xfrm>
              <a:custGeom>
                <a:avLst/>
                <a:gdLst>
                  <a:gd name="connsiteX0" fmla="*/ 0 w 464180"/>
                  <a:gd name="connsiteY0" fmla="*/ 369978 h 467241"/>
                  <a:gd name="connsiteX1" fmla="*/ 108192 w 464180"/>
                  <a:gd name="connsiteY1" fmla="*/ 331587 h 467241"/>
                  <a:gd name="connsiteX2" fmla="*/ 146583 w 464180"/>
                  <a:gd name="connsiteY2" fmla="*/ 108223 h 467241"/>
                  <a:gd name="connsiteX3" fmla="*/ 198934 w 464180"/>
                  <a:gd name="connsiteY3" fmla="*/ 30 h 467241"/>
                  <a:gd name="connsiteX4" fmla="*/ 261755 w 464180"/>
                  <a:gd name="connsiteY4" fmla="*/ 101242 h 467241"/>
                  <a:gd name="connsiteX5" fmla="*/ 331557 w 464180"/>
                  <a:gd name="connsiteY5" fmla="*/ 418839 h 467241"/>
                  <a:gd name="connsiteX6" fmla="*/ 464180 w 464180"/>
                  <a:gd name="connsiteY6" fmla="*/ 460720 h 467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180" h="467241">
                    <a:moveTo>
                      <a:pt x="0" y="369978"/>
                    </a:moveTo>
                    <a:cubicBezTo>
                      <a:pt x="41881" y="372595"/>
                      <a:pt x="83762" y="375213"/>
                      <a:pt x="108192" y="331587"/>
                    </a:cubicBezTo>
                    <a:cubicBezTo>
                      <a:pt x="132622" y="287961"/>
                      <a:pt x="131459" y="163482"/>
                      <a:pt x="146583" y="108223"/>
                    </a:cubicBezTo>
                    <a:cubicBezTo>
                      <a:pt x="161707" y="52964"/>
                      <a:pt x="179739" y="1193"/>
                      <a:pt x="198934" y="30"/>
                    </a:cubicBezTo>
                    <a:cubicBezTo>
                      <a:pt x="218129" y="-1133"/>
                      <a:pt x="239651" y="31440"/>
                      <a:pt x="261755" y="101242"/>
                    </a:cubicBezTo>
                    <a:cubicBezTo>
                      <a:pt x="283859" y="171043"/>
                      <a:pt x="297820" y="358926"/>
                      <a:pt x="331557" y="418839"/>
                    </a:cubicBezTo>
                    <a:cubicBezTo>
                      <a:pt x="365294" y="478752"/>
                      <a:pt x="414737" y="469736"/>
                      <a:pt x="464180" y="46072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7" name="Arrow: Right 21">
                <a:extLst>
                  <a:ext uri="{FF2B5EF4-FFF2-40B4-BE49-F238E27FC236}">
                    <a16:creationId xmlns:a16="http://schemas.microsoft.com/office/drawing/2014/main" id="{3D34455C-A3E4-604A-9EC9-0286CCA6078F}"/>
                  </a:ext>
                </a:extLst>
              </p:cNvPr>
              <p:cNvSpPr/>
              <p:nvPr/>
            </p:nvSpPr>
            <p:spPr>
              <a:xfrm rot="2700000">
                <a:off x="2695476" y="3213235"/>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8" name="Rectangle 107">
                <a:extLst>
                  <a:ext uri="{FF2B5EF4-FFF2-40B4-BE49-F238E27FC236}">
                    <a16:creationId xmlns:a16="http://schemas.microsoft.com/office/drawing/2014/main" id="{ACA88910-6226-A04A-B605-43943A78B024}"/>
                  </a:ext>
                </a:extLst>
              </p:cNvPr>
              <p:cNvSpPr/>
              <p:nvPr/>
            </p:nvSpPr>
            <p:spPr>
              <a:xfrm>
                <a:off x="6266554" y="2318813"/>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DF8D1"/>
                    </a:solidFill>
                    <a:latin typeface="Lato" panose="020F0502020204030203" pitchFamily="34" charset="0"/>
                    <a:ea typeface="Lato" panose="020F0502020204030203" pitchFamily="34" charset="0"/>
                    <a:cs typeface="Lato" panose="020F0502020204030203" pitchFamily="34" charset="0"/>
                  </a:rPr>
                  <a:t>G</a:t>
                </a:r>
                <a:r>
                  <a:rPr lang="en-US" sz="2000" dirty="0">
                    <a:solidFill>
                      <a:srgbClr val="FDF8D1"/>
                    </a:solidFill>
                    <a:latin typeface="Lato" panose="020F0502020204030203" pitchFamily="34" charset="0"/>
                    <a:ea typeface="Lato" panose="020F0502020204030203" pitchFamily="34" charset="0"/>
                    <a:cs typeface="Lato" panose="020F0502020204030203" pitchFamily="34" charset="0"/>
                  </a:rPr>
                  <a:t>-space</a:t>
                </a:r>
              </a:p>
            </p:txBody>
          </p:sp>
          <p:sp>
            <p:nvSpPr>
              <p:cNvPr id="109" name="Rectangle 108">
                <a:extLst>
                  <a:ext uri="{FF2B5EF4-FFF2-40B4-BE49-F238E27FC236}">
                    <a16:creationId xmlns:a16="http://schemas.microsoft.com/office/drawing/2014/main" id="{0E4C173E-2086-5F49-AE3B-CBD731843C4F}"/>
                  </a:ext>
                </a:extLst>
              </p:cNvPr>
              <p:cNvSpPr/>
              <p:nvPr/>
            </p:nvSpPr>
            <p:spPr>
              <a:xfrm>
                <a:off x="5555897" y="5782297"/>
                <a:ext cx="3090308" cy="15188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PRODUCTS:</a:t>
                </a:r>
              </a:p>
              <a:p>
                <a:pPr algn="ctr"/>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Maps of “habitat suitability” under current and future (i.e. GCC) conditions</a:t>
                </a:r>
              </a:p>
            </p:txBody>
          </p:sp>
          <p:pic>
            <p:nvPicPr>
              <p:cNvPr id="110" name="Picture 109">
                <a:extLst>
                  <a:ext uri="{FF2B5EF4-FFF2-40B4-BE49-F238E27FC236}">
                    <a16:creationId xmlns:a16="http://schemas.microsoft.com/office/drawing/2014/main" id="{74023CB1-3500-3340-9402-3AB6440116DA}"/>
                  </a:ext>
                </a:extLst>
              </p:cNvPr>
              <p:cNvPicPr>
                <a:picLocks noChangeAspect="1"/>
              </p:cNvPicPr>
              <p:nvPr/>
            </p:nvPicPr>
            <p:blipFill rotWithShape="1">
              <a:blip r:embed="rId20">
                <a:extLst>
                  <a:ext uri="{28A0092B-C50C-407E-A947-70E740481C1C}">
                    <a14:useLocalDpi xmlns:a14="http://schemas.microsoft.com/office/drawing/2010/main" val="0"/>
                  </a:ext>
                </a:extLst>
              </a:blip>
              <a:srcRect l="4368" t="6946" b="5617"/>
              <a:stretch/>
            </p:blipFill>
            <p:spPr>
              <a:xfrm>
                <a:off x="5629198" y="2951774"/>
                <a:ext cx="3017007" cy="2758453"/>
              </a:xfrm>
              <a:prstGeom prst="rect">
                <a:avLst/>
              </a:prstGeom>
            </p:spPr>
          </p:pic>
          <p:sp>
            <p:nvSpPr>
              <p:cNvPr id="111" name="Arrow: Right 20">
                <a:extLst>
                  <a:ext uri="{FF2B5EF4-FFF2-40B4-BE49-F238E27FC236}">
                    <a16:creationId xmlns:a16="http://schemas.microsoft.com/office/drawing/2014/main" id="{DA2DCE91-7C40-6A42-BEF6-D04F14A9B1DA}"/>
                  </a:ext>
                </a:extLst>
              </p:cNvPr>
              <p:cNvSpPr/>
              <p:nvPr/>
            </p:nvSpPr>
            <p:spPr>
              <a:xfrm>
                <a:off x="4921182" y="3729078"/>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12" name="Rectangle 111">
                <a:extLst>
                  <a:ext uri="{FF2B5EF4-FFF2-40B4-BE49-F238E27FC236}">
                    <a16:creationId xmlns:a16="http://schemas.microsoft.com/office/drawing/2014/main" id="{E3D24ACF-8EAC-594A-A019-9C8E7970EEE7}"/>
                  </a:ext>
                </a:extLst>
              </p:cNvPr>
              <p:cNvSpPr/>
              <p:nvPr/>
            </p:nvSpPr>
            <p:spPr>
              <a:xfrm>
                <a:off x="781671" y="3794440"/>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Environmental</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data</a:t>
                </a:r>
              </a:p>
              <a:p>
                <a:pPr algn="ct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(temperature, precipitation, etc.)</a:t>
                </a:r>
              </a:p>
            </p:txBody>
          </p:sp>
          <p:pic>
            <p:nvPicPr>
              <p:cNvPr id="113" name="Picture 112">
                <a:extLst>
                  <a:ext uri="{FF2B5EF4-FFF2-40B4-BE49-F238E27FC236}">
                    <a16:creationId xmlns:a16="http://schemas.microsoft.com/office/drawing/2014/main" id="{F10B90E4-5DA3-324A-8B02-CEBA1B8086B4}"/>
                  </a:ext>
                </a:extLst>
              </p:cNvPr>
              <p:cNvPicPr>
                <a:picLocks noChangeAspect="1"/>
              </p:cNvPicPr>
              <p:nvPr/>
            </p:nvPicPr>
            <p:blipFill rotWithShape="1">
              <a:blip r:embed="rId21">
                <a:extLst>
                  <a:ext uri="{28A0092B-C50C-407E-A947-70E740481C1C}">
                    <a14:useLocalDpi xmlns:a14="http://schemas.microsoft.com/office/drawing/2010/main" val="0"/>
                  </a:ext>
                </a:extLst>
              </a:blip>
              <a:srcRect l="12880" t="19419" r="7134" b="18863"/>
              <a:stretch/>
            </p:blipFill>
            <p:spPr>
              <a:xfrm>
                <a:off x="611796" y="1795497"/>
                <a:ext cx="1903123" cy="1468479"/>
              </a:xfrm>
              <a:prstGeom prst="rect">
                <a:avLst/>
              </a:prstGeom>
              <a:ln>
                <a:solidFill>
                  <a:schemeClr val="tx1"/>
                </a:solidFill>
              </a:ln>
            </p:spPr>
          </p:pic>
          <p:pic>
            <p:nvPicPr>
              <p:cNvPr id="114" name="Picture 113">
                <a:extLst>
                  <a:ext uri="{FF2B5EF4-FFF2-40B4-BE49-F238E27FC236}">
                    <a16:creationId xmlns:a16="http://schemas.microsoft.com/office/drawing/2014/main" id="{8EB2886D-3DCA-3E43-B49F-07C5BA47CB82}"/>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123260" y="1409210"/>
                <a:ext cx="711200" cy="1155700"/>
              </a:xfrm>
              <a:prstGeom prst="rect">
                <a:avLst/>
              </a:prstGeom>
              <a:ln>
                <a:solidFill>
                  <a:schemeClr val="tx1"/>
                </a:solidFill>
              </a:ln>
            </p:spPr>
          </p:pic>
          <p:sp>
            <p:nvSpPr>
              <p:cNvPr id="115" name="Rectangle 114">
                <a:extLst>
                  <a:ext uri="{FF2B5EF4-FFF2-40B4-BE49-F238E27FC236}">
                    <a16:creationId xmlns:a16="http://schemas.microsoft.com/office/drawing/2014/main" id="{954877F6-D818-664F-83E1-665B0E5EA3B2}"/>
                  </a:ext>
                </a:extLst>
              </p:cNvPr>
              <p:cNvSpPr>
                <a:spLocks noChangeAspect="1"/>
              </p:cNvSpPr>
              <p:nvPr/>
            </p:nvSpPr>
            <p:spPr>
              <a:xfrm>
                <a:off x="1620700" y="2288870"/>
                <a:ext cx="233819" cy="37995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a typeface="Lato" panose="020F0502020204030203" pitchFamily="34" charset="0"/>
                  <a:cs typeface="Lato" panose="020F0502020204030203" pitchFamily="34" charset="0"/>
                </a:endParaRPr>
              </a:p>
            </p:txBody>
          </p:sp>
          <p:pic>
            <p:nvPicPr>
              <p:cNvPr id="116" name="Picture 115">
                <a:extLst>
                  <a:ext uri="{FF2B5EF4-FFF2-40B4-BE49-F238E27FC236}">
                    <a16:creationId xmlns:a16="http://schemas.microsoft.com/office/drawing/2014/main" id="{F1A181CE-24AC-3D49-8082-ED8E47C8C872}"/>
                  </a:ext>
                </a:extLst>
              </p:cNvPr>
              <p:cNvPicPr>
                <a:picLocks noChangeAspect="1"/>
              </p:cNvPicPr>
              <p:nvPr/>
            </p:nvPicPr>
            <p:blipFill rotWithShape="1">
              <a:blip r:embed="rId23">
                <a:extLst>
                  <a:ext uri="{28A0092B-C50C-407E-A947-70E740481C1C}">
                    <a14:useLocalDpi xmlns:a14="http://schemas.microsoft.com/office/drawing/2010/main" val="0"/>
                  </a:ext>
                </a:extLst>
              </a:blip>
              <a:srcRect r="47686" b="52774"/>
              <a:stretch/>
            </p:blipFill>
            <p:spPr>
              <a:xfrm>
                <a:off x="712047" y="4704256"/>
                <a:ext cx="2284944" cy="2062705"/>
              </a:xfrm>
              <a:prstGeom prst="rect">
                <a:avLst/>
              </a:prstGeom>
            </p:spPr>
          </p:pic>
          <p:sp>
            <p:nvSpPr>
              <p:cNvPr id="117" name="Rectangle 116">
                <a:extLst>
                  <a:ext uri="{FF2B5EF4-FFF2-40B4-BE49-F238E27FC236}">
                    <a16:creationId xmlns:a16="http://schemas.microsoft.com/office/drawing/2014/main" id="{5EAEDD34-D8A0-2342-96E6-D774914C85D6}"/>
                  </a:ext>
                </a:extLst>
              </p:cNvPr>
              <p:cNvSpPr/>
              <p:nvPr/>
            </p:nvSpPr>
            <p:spPr>
              <a:xfrm>
                <a:off x="1463039" y="3355651"/>
                <a:ext cx="315321" cy="325498"/>
              </a:xfrm>
              <a:prstGeom prst="rect">
                <a:avLst/>
              </a:prstGeom>
              <a:solidFill>
                <a:srgbClr val="D0B2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Lato" panose="020F0502020204030203" pitchFamily="34" charset="0"/>
                    <a:ea typeface="Lato" panose="020F0502020204030203" pitchFamily="34" charset="0"/>
                    <a:cs typeface="Lato" panose="020F0502020204030203" pitchFamily="34" charset="0"/>
                  </a:rPr>
                  <a:t>+</a:t>
                </a:r>
                <a:endParaRPr lang="en-US" sz="1400" b="1"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18" name="Rectangle 117">
                <a:extLst>
                  <a:ext uri="{FF2B5EF4-FFF2-40B4-BE49-F238E27FC236}">
                    <a16:creationId xmlns:a16="http://schemas.microsoft.com/office/drawing/2014/main" id="{BF95E844-F8AB-FF46-9EAB-1BCC1FA52C5F}"/>
                  </a:ext>
                </a:extLst>
              </p:cNvPr>
              <p:cNvSpPr/>
              <p:nvPr/>
            </p:nvSpPr>
            <p:spPr>
              <a:xfrm>
                <a:off x="-131346" y="3171881"/>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G</a:t>
                </a:r>
                <a:r>
                  <a:rPr lang="en-US" sz="2000" dirty="0">
                    <a:solidFill>
                      <a:schemeClr val="tx1"/>
                    </a:solidFill>
                    <a:latin typeface="Lato" panose="020F0502020204030203" pitchFamily="34" charset="0"/>
                    <a:ea typeface="Lato" panose="020F0502020204030203" pitchFamily="34" charset="0"/>
                    <a:cs typeface="Lato" panose="020F0502020204030203" pitchFamily="34" charset="0"/>
                  </a:rPr>
                  <a:t>-space</a:t>
                </a:r>
              </a:p>
            </p:txBody>
          </p:sp>
          <p:sp>
            <p:nvSpPr>
              <p:cNvPr id="119" name="Rectangle 118">
                <a:extLst>
                  <a:ext uri="{FF2B5EF4-FFF2-40B4-BE49-F238E27FC236}">
                    <a16:creationId xmlns:a16="http://schemas.microsoft.com/office/drawing/2014/main" id="{B417ED66-6D19-0A47-8D99-3D7CEE1E187E}"/>
                  </a:ext>
                </a:extLst>
              </p:cNvPr>
              <p:cNvSpPr/>
              <p:nvPr/>
            </p:nvSpPr>
            <p:spPr>
              <a:xfrm>
                <a:off x="3357768" y="5077446"/>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DF8D1"/>
                    </a:solidFill>
                    <a:latin typeface="Lato" panose="020F0502020204030203" pitchFamily="34" charset="0"/>
                    <a:ea typeface="Lato" panose="020F0502020204030203" pitchFamily="34" charset="0"/>
                    <a:cs typeface="Lato" panose="020F0502020204030203" pitchFamily="34" charset="0"/>
                  </a:rPr>
                  <a:t>E</a:t>
                </a:r>
                <a:r>
                  <a:rPr lang="en-US" sz="2000" dirty="0">
                    <a:solidFill>
                      <a:srgbClr val="FDF8D1"/>
                    </a:solidFill>
                    <a:latin typeface="Lato" panose="020F0502020204030203" pitchFamily="34" charset="0"/>
                    <a:ea typeface="Lato" panose="020F0502020204030203" pitchFamily="34" charset="0"/>
                    <a:cs typeface="Lato" panose="020F0502020204030203" pitchFamily="34" charset="0"/>
                  </a:rPr>
                  <a:t>-space</a:t>
                </a:r>
              </a:p>
            </p:txBody>
          </p:sp>
          <p:sp>
            <p:nvSpPr>
              <p:cNvPr id="120" name="Rectangle 119">
                <a:extLst>
                  <a:ext uri="{FF2B5EF4-FFF2-40B4-BE49-F238E27FC236}">
                    <a16:creationId xmlns:a16="http://schemas.microsoft.com/office/drawing/2014/main" id="{5B524088-D986-A647-8DA7-7DFE018859F2}"/>
                  </a:ext>
                </a:extLst>
              </p:cNvPr>
              <p:cNvSpPr/>
              <p:nvPr/>
            </p:nvSpPr>
            <p:spPr>
              <a:xfrm>
                <a:off x="3357953" y="4440687"/>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(Various modeling algorithms, e.g. BIOCLIM, GARP, GLM, </a:t>
                </a:r>
                <a:r>
                  <a:rPr lang="en-US" sz="1400" dirty="0" err="1">
                    <a:solidFill>
                      <a:schemeClr val="tx1"/>
                    </a:solidFill>
                    <a:latin typeface="Lato" panose="020F0502020204030203" pitchFamily="34" charset="0"/>
                    <a:ea typeface="Lato" panose="020F0502020204030203" pitchFamily="34" charset="0"/>
                    <a:cs typeface="Lato" panose="020F0502020204030203" pitchFamily="34" charset="0"/>
                  </a:rPr>
                  <a:t>MaxEnt</a:t>
                </a: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a:t>
                </a:r>
              </a:p>
            </p:txBody>
          </p:sp>
          <p:sp>
            <p:nvSpPr>
              <p:cNvPr id="121" name="Rectangle 120">
                <a:extLst>
                  <a:ext uri="{FF2B5EF4-FFF2-40B4-BE49-F238E27FC236}">
                    <a16:creationId xmlns:a16="http://schemas.microsoft.com/office/drawing/2014/main" id="{98F5D174-B06D-D243-9DBD-66C9D6348424}"/>
                  </a:ext>
                </a:extLst>
              </p:cNvPr>
              <p:cNvSpPr/>
              <p:nvPr/>
            </p:nvSpPr>
            <p:spPr>
              <a:xfrm>
                <a:off x="244836" y="1145680"/>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Species</a:t>
                </a:r>
              </a:p>
              <a:p>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occurrence data</a:t>
                </a:r>
              </a:p>
            </p:txBody>
          </p:sp>
        </p:grpSp>
        <p:pic>
          <p:nvPicPr>
            <p:cNvPr id="122" name="Picture 121">
              <a:extLst>
                <a:ext uri="{FF2B5EF4-FFF2-40B4-BE49-F238E27FC236}">
                  <a16:creationId xmlns:a16="http://schemas.microsoft.com/office/drawing/2014/main" id="{C933786A-BDD2-B943-B038-D90EDFD10B4D}"/>
                </a:ext>
              </a:extLst>
            </p:cNvPr>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4696094" y="29910809"/>
              <a:ext cx="1356939" cy="1041372"/>
            </a:xfrm>
            <a:prstGeom prst="rect">
              <a:avLst/>
            </a:prstGeom>
          </p:spPr>
        </p:pic>
      </p:grpSp>
      <p:sp>
        <p:nvSpPr>
          <p:cNvPr id="147" name="Text Placeholder 3">
            <a:extLst>
              <a:ext uri="{FF2B5EF4-FFF2-40B4-BE49-F238E27FC236}">
                <a16:creationId xmlns:a16="http://schemas.microsoft.com/office/drawing/2014/main" id="{A10BFAFA-4D32-924E-80C2-A93DEA54DF6A}"/>
              </a:ext>
            </a:extLst>
          </p:cNvPr>
          <p:cNvSpPr txBox="1">
            <a:spLocks/>
          </p:cNvSpPr>
          <p:nvPr/>
        </p:nvSpPr>
        <p:spPr>
          <a:xfrm>
            <a:off x="973888" y="28504327"/>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#1</a:t>
            </a:r>
          </a:p>
        </p:txBody>
      </p:sp>
      <p:sp>
        <p:nvSpPr>
          <p:cNvPr id="148" name="Text Placeholder 3">
            <a:extLst>
              <a:ext uri="{FF2B5EF4-FFF2-40B4-BE49-F238E27FC236}">
                <a16:creationId xmlns:a16="http://schemas.microsoft.com/office/drawing/2014/main" id="{A9B81AC9-B889-2A42-93E6-7C77C51EBBA3}"/>
              </a:ext>
            </a:extLst>
          </p:cNvPr>
          <p:cNvSpPr txBox="1">
            <a:spLocks/>
          </p:cNvSpPr>
          <p:nvPr/>
        </p:nvSpPr>
        <p:spPr>
          <a:xfrm>
            <a:off x="5079327" y="25997535"/>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#2</a:t>
            </a:r>
          </a:p>
        </p:txBody>
      </p:sp>
      <p:sp>
        <p:nvSpPr>
          <p:cNvPr id="149" name="Text Placeholder 3">
            <a:extLst>
              <a:ext uri="{FF2B5EF4-FFF2-40B4-BE49-F238E27FC236}">
                <a16:creationId xmlns:a16="http://schemas.microsoft.com/office/drawing/2014/main" id="{13EDDE09-CE01-114E-B3F9-AABFB215A921}"/>
              </a:ext>
            </a:extLst>
          </p:cNvPr>
          <p:cNvSpPr txBox="1">
            <a:spLocks/>
          </p:cNvSpPr>
          <p:nvPr/>
        </p:nvSpPr>
        <p:spPr>
          <a:xfrm>
            <a:off x="8043965" y="26042697"/>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#3</a:t>
            </a:r>
          </a:p>
        </p:txBody>
      </p:sp>
      <p:sp>
        <p:nvSpPr>
          <p:cNvPr id="229" name="Rectangle 228">
            <a:extLst>
              <a:ext uri="{FF2B5EF4-FFF2-40B4-BE49-F238E27FC236}">
                <a16:creationId xmlns:a16="http://schemas.microsoft.com/office/drawing/2014/main" id="{A55DDC0C-9187-0C41-A376-31474273F476}"/>
              </a:ext>
            </a:extLst>
          </p:cNvPr>
          <p:cNvSpPr/>
          <p:nvPr/>
        </p:nvSpPr>
        <p:spPr>
          <a:xfrm>
            <a:off x="15037652" y="20233944"/>
            <a:ext cx="1887112" cy="4725601"/>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51" name="Picture 150">
            <a:extLst>
              <a:ext uri="{FF2B5EF4-FFF2-40B4-BE49-F238E27FC236}">
                <a16:creationId xmlns:a16="http://schemas.microsoft.com/office/drawing/2014/main" id="{5633F8C1-0D58-C249-9EE9-210E34BB7C0F}"/>
              </a:ext>
            </a:extLst>
          </p:cNvPr>
          <p:cNvPicPr>
            <a:picLocks noChangeAspect="1"/>
          </p:cNvPicPr>
          <p:nvPr/>
        </p:nvPicPr>
        <p:blipFill rotWithShape="1">
          <a:blip r:embed="rId25">
            <a:extLst>
              <a:ext uri="{28A0092B-C50C-407E-A947-70E740481C1C}">
                <a14:useLocalDpi xmlns:a14="http://schemas.microsoft.com/office/drawing/2010/main" val="0"/>
              </a:ext>
            </a:extLst>
          </a:blip>
          <a:srcRect l="55275" t="10393" b="6359"/>
          <a:stretch/>
        </p:blipFill>
        <p:spPr>
          <a:xfrm>
            <a:off x="14620951" y="20143189"/>
            <a:ext cx="2862764" cy="5328565"/>
          </a:xfrm>
          <a:prstGeom prst="rect">
            <a:avLst/>
          </a:prstGeom>
        </p:spPr>
      </p:pic>
      <p:sp>
        <p:nvSpPr>
          <p:cNvPr id="77" name="Rectangle 76">
            <a:extLst>
              <a:ext uri="{FF2B5EF4-FFF2-40B4-BE49-F238E27FC236}">
                <a16:creationId xmlns:a16="http://schemas.microsoft.com/office/drawing/2014/main" id="{CA067324-401C-3645-9268-AB3862C9CEDA}"/>
              </a:ext>
            </a:extLst>
          </p:cNvPr>
          <p:cNvSpPr/>
          <p:nvPr/>
        </p:nvSpPr>
        <p:spPr>
          <a:xfrm rot="5400000">
            <a:off x="14653189" y="15693084"/>
            <a:ext cx="863600" cy="46325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0" name="Rectangle 229">
            <a:extLst>
              <a:ext uri="{FF2B5EF4-FFF2-40B4-BE49-F238E27FC236}">
                <a16:creationId xmlns:a16="http://schemas.microsoft.com/office/drawing/2014/main" id="{8002A07C-E7D2-B445-9D70-DAF55D8B5E9E}"/>
              </a:ext>
            </a:extLst>
          </p:cNvPr>
          <p:cNvSpPr/>
          <p:nvPr/>
        </p:nvSpPr>
        <p:spPr>
          <a:xfrm>
            <a:off x="11801475" y="15198126"/>
            <a:ext cx="5243065" cy="470173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90" name="Picture 89">
            <a:extLst>
              <a:ext uri="{FF2B5EF4-FFF2-40B4-BE49-F238E27FC236}">
                <a16:creationId xmlns:a16="http://schemas.microsoft.com/office/drawing/2014/main" id="{0DF1536F-0BAF-A24C-B4B0-C6098C8A561B}"/>
              </a:ext>
            </a:extLst>
          </p:cNvPr>
          <p:cNvPicPr>
            <a:picLocks noChangeAspect="1"/>
          </p:cNvPicPr>
          <p:nvPr/>
        </p:nvPicPr>
        <p:blipFill rotWithShape="1">
          <a:blip r:embed="rId26">
            <a:extLst>
              <a:ext uri="{28A0092B-C50C-407E-A947-70E740481C1C}">
                <a14:useLocalDpi xmlns:a14="http://schemas.microsoft.com/office/drawing/2010/main" val="0"/>
              </a:ext>
            </a:extLst>
          </a:blip>
          <a:srcRect l="6371" t="6989" b="9763"/>
          <a:stretch/>
        </p:blipFill>
        <p:spPr>
          <a:xfrm>
            <a:off x="11444564" y="14885708"/>
            <a:ext cx="5993008" cy="5328565"/>
          </a:xfrm>
          <a:prstGeom prst="rect">
            <a:avLst/>
          </a:prstGeom>
        </p:spPr>
      </p:pic>
      <p:grpSp>
        <p:nvGrpSpPr>
          <p:cNvPr id="92" name="Group 91">
            <a:extLst>
              <a:ext uri="{FF2B5EF4-FFF2-40B4-BE49-F238E27FC236}">
                <a16:creationId xmlns:a16="http://schemas.microsoft.com/office/drawing/2014/main" id="{8FCB34DB-A362-714F-85B8-951FF728D28B}"/>
              </a:ext>
            </a:extLst>
          </p:cNvPr>
          <p:cNvGrpSpPr>
            <a:grpSpLocks noChangeAspect="1"/>
          </p:cNvGrpSpPr>
          <p:nvPr/>
        </p:nvGrpSpPr>
        <p:grpSpPr>
          <a:xfrm>
            <a:off x="11655028" y="15015568"/>
            <a:ext cx="5414727" cy="5232179"/>
            <a:chOff x="9097288" y="9896530"/>
            <a:chExt cx="8086734" cy="7814091"/>
          </a:xfrm>
        </p:grpSpPr>
        <p:pic>
          <p:nvPicPr>
            <p:cNvPr id="31" name="Picture 30" descr="A picture containing outdoor, plant, vegetable&#10;&#10;Description automatically generated">
              <a:extLst>
                <a:ext uri="{FF2B5EF4-FFF2-40B4-BE49-F238E27FC236}">
                  <a16:creationId xmlns:a16="http://schemas.microsoft.com/office/drawing/2014/main" id="{38491725-F757-4486-82E4-D7B0C59E1D18}"/>
                </a:ext>
              </a:extLst>
            </p:cNvPr>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15374272" y="14667247"/>
              <a:ext cx="1809750" cy="2533650"/>
            </a:xfrm>
            <a:prstGeom prst="rect">
              <a:avLst/>
            </a:prstGeom>
            <a:ln w="6350">
              <a:solidFill>
                <a:schemeClr val="dk1">
                  <a:shade val="50000"/>
                </a:schemeClr>
              </a:solidFill>
            </a:ln>
          </p:spPr>
        </p:pic>
        <p:sp>
          <p:nvSpPr>
            <p:cNvPr id="60" name="Text Placeholder 1">
              <a:extLst>
                <a:ext uri="{FF2B5EF4-FFF2-40B4-BE49-F238E27FC236}">
                  <a16:creationId xmlns:a16="http://schemas.microsoft.com/office/drawing/2014/main" id="{2D44574C-D22D-304C-917B-9CD970040E98}"/>
                </a:ext>
              </a:extLst>
            </p:cNvPr>
            <p:cNvSpPr txBox="1">
              <a:spLocks/>
            </p:cNvSpPr>
            <p:nvPr/>
          </p:nvSpPr>
          <p:spPr>
            <a:xfrm>
              <a:off x="9097288" y="9896530"/>
              <a:ext cx="7199865" cy="7814091"/>
            </a:xfrm>
            <a:prstGeom prst="rect">
              <a:avLst/>
            </a:prstGeom>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defTabSz="1828800">
                <a:spcBef>
                  <a:spcPts val="0"/>
                </a:spcBef>
              </a:pPr>
              <a:r>
                <a:rPr lang="en-US" sz="1800" dirty="0">
                  <a:latin typeface="Lato" panose="020F0502020204030203" pitchFamily="34" charset="0"/>
                </a:rPr>
                <a:t>Largeleaf Pennywort </a:t>
              </a:r>
              <a:r>
                <a:rPr lang="en-US" sz="1800" i="1" dirty="0">
                  <a:latin typeface="Lato" panose="020F0502020204030203" pitchFamily="34" charset="0"/>
                </a:rPr>
                <a:t>H. </a:t>
              </a:r>
              <a:r>
                <a:rPr lang="en-US" sz="1800" i="1" dirty="0" err="1">
                  <a:latin typeface="Lato" panose="020F0502020204030203" pitchFamily="34" charset="0"/>
                </a:rPr>
                <a:t>bonariensis</a:t>
              </a:r>
              <a:r>
                <a:rPr lang="en-US" sz="1800" i="1" dirty="0">
                  <a:latin typeface="Lato" panose="020F0502020204030203" pitchFamily="34" charset="0"/>
                </a:rPr>
                <a:t>    </a:t>
              </a:r>
              <a:r>
                <a:rPr lang="en-US" sz="1800" dirty="0">
                  <a:latin typeface="Lato" panose="020F0502020204030203" pitchFamily="34" charset="0"/>
                </a:rPr>
                <a:t>current distribution</a:t>
              </a:r>
              <a:r>
                <a:rPr lang="en-US" sz="1800" i="1" dirty="0">
                  <a:latin typeface="Lato" panose="020F0502020204030203" pitchFamily="34" charset="0"/>
                </a:rPr>
                <a:t> </a:t>
              </a: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300" dirty="0">
                <a:latin typeface="Lato" panose="020F0502020204030203" pitchFamily="34" charset="0"/>
              </a:endParaRPr>
            </a:p>
            <a:p>
              <a:pPr defTabSz="1828800">
                <a:spcBef>
                  <a:spcPts val="0"/>
                </a:spcBef>
              </a:pPr>
              <a:r>
                <a:rPr lang="en-US" sz="1100" dirty="0">
                  <a:latin typeface="Lato" panose="020F0502020204030203" pitchFamily="34" charset="0"/>
                </a:rPr>
                <a:t>(Photo credit: </a:t>
              </a:r>
              <a:r>
                <a:rPr lang="en-US" sz="1100" dirty="0">
                  <a:latin typeface="Lato" panose="020F0502020204030203" pitchFamily="34" charset="0"/>
                  <a:hlinkClick r:id="rId28">
                    <a:extLst>
                      <a:ext uri="{A12FA001-AC4F-418D-AE19-62706E023703}">
                        <ahyp:hlinkClr xmlns:ahyp="http://schemas.microsoft.com/office/drawing/2018/hyperlinkcolor" val="tx"/>
                      </a:ext>
                    </a:extLst>
                  </a:hlinkClick>
                </a:rPr>
                <a:t>plantdetail.shtml</a:t>
              </a:r>
              <a:r>
                <a:rPr lang="en-US" sz="1100" dirty="0">
                  <a:latin typeface="Lato" panose="020F0502020204030203" pitchFamily="34" charset="0"/>
                </a:rPr>
                <a:t>)</a:t>
              </a:r>
            </a:p>
          </p:txBody>
        </p:sp>
      </p:grpSp>
      <p:sp>
        <p:nvSpPr>
          <p:cNvPr id="156" name="TextBox 155">
            <a:extLst>
              <a:ext uri="{FF2B5EF4-FFF2-40B4-BE49-F238E27FC236}">
                <a16:creationId xmlns:a16="http://schemas.microsoft.com/office/drawing/2014/main" id="{EAA181DC-D76E-1342-91E6-2D80DF57581A}"/>
              </a:ext>
            </a:extLst>
          </p:cNvPr>
          <p:cNvSpPr txBox="1"/>
          <p:nvPr/>
        </p:nvSpPr>
        <p:spPr>
          <a:xfrm>
            <a:off x="11623265" y="25268817"/>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Occurrences</a:t>
            </a:r>
            <a:endParaRPr lang="en-US" sz="2200" dirty="0"/>
          </a:p>
        </p:txBody>
      </p:sp>
      <p:pic>
        <p:nvPicPr>
          <p:cNvPr id="160" name="Picture 159">
            <a:extLst>
              <a:ext uri="{FF2B5EF4-FFF2-40B4-BE49-F238E27FC236}">
                <a16:creationId xmlns:a16="http://schemas.microsoft.com/office/drawing/2014/main" id="{08B8517F-5FE6-684F-B4EA-C0ECB943A589}"/>
              </a:ext>
            </a:extLst>
          </p:cNvPr>
          <p:cNvPicPr>
            <a:picLocks noChangeAspect="1"/>
          </p:cNvPicPr>
          <p:nvPr/>
        </p:nvPicPr>
        <p:blipFill rotWithShape="1">
          <a:blip r:embed="rId29">
            <a:extLst>
              <a:ext uri="{28A0092B-C50C-407E-A947-70E740481C1C}">
                <a14:useLocalDpi xmlns:a14="http://schemas.microsoft.com/office/drawing/2010/main" val="0"/>
              </a:ext>
            </a:extLst>
          </a:blip>
          <a:srcRect l="42114" t="27534" r="49930" b="31260"/>
          <a:stretch/>
        </p:blipFill>
        <p:spPr>
          <a:xfrm>
            <a:off x="13505982" y="23127289"/>
            <a:ext cx="327294" cy="1694997"/>
          </a:xfrm>
          <a:prstGeom prst="rect">
            <a:avLst/>
          </a:prstGeom>
        </p:spPr>
      </p:pic>
      <p:sp>
        <p:nvSpPr>
          <p:cNvPr id="172" name="TextBox 171">
            <a:extLst>
              <a:ext uri="{FF2B5EF4-FFF2-40B4-BE49-F238E27FC236}">
                <a16:creationId xmlns:a16="http://schemas.microsoft.com/office/drawing/2014/main" id="{F1629A7C-8ED3-1E4B-BDA9-A2FE39031C6E}"/>
              </a:ext>
            </a:extLst>
          </p:cNvPr>
          <p:cNvSpPr txBox="1"/>
          <p:nvPr/>
        </p:nvSpPr>
        <p:spPr>
          <a:xfrm rot="16200000">
            <a:off x="9905549" y="29057493"/>
            <a:ext cx="4078050"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28" name="Rectangle 227">
            <a:extLst>
              <a:ext uri="{FF2B5EF4-FFF2-40B4-BE49-F238E27FC236}">
                <a16:creationId xmlns:a16="http://schemas.microsoft.com/office/drawing/2014/main" id="{1E8797CE-11DC-D34C-840A-259CD47092BF}"/>
              </a:ext>
            </a:extLst>
          </p:cNvPr>
          <p:cNvSpPr/>
          <p:nvPr/>
        </p:nvSpPr>
        <p:spPr>
          <a:xfrm>
            <a:off x="12051478" y="20233944"/>
            <a:ext cx="1914383" cy="4737902"/>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61" name="Picture 160">
            <a:extLst>
              <a:ext uri="{FF2B5EF4-FFF2-40B4-BE49-F238E27FC236}">
                <a16:creationId xmlns:a16="http://schemas.microsoft.com/office/drawing/2014/main" id="{EEA440FC-9E1E-4946-A447-3BC4B834120C}"/>
              </a:ext>
            </a:extLst>
          </p:cNvPr>
          <p:cNvPicPr>
            <a:picLocks noChangeAspect="1"/>
          </p:cNvPicPr>
          <p:nvPr/>
        </p:nvPicPr>
        <p:blipFill rotWithShape="1">
          <a:blip r:embed="rId30">
            <a:extLst>
              <a:ext uri="{28A0092B-C50C-407E-A947-70E740481C1C}">
                <a14:useLocalDpi xmlns:a14="http://schemas.microsoft.com/office/drawing/2010/main" val="0"/>
              </a:ext>
            </a:extLst>
          </a:blip>
          <a:srcRect l="4429" t="10393" r="57477" b="6359"/>
          <a:stretch/>
        </p:blipFill>
        <p:spPr>
          <a:xfrm>
            <a:off x="11600835" y="20143191"/>
            <a:ext cx="2438354" cy="5328565"/>
          </a:xfrm>
          <a:prstGeom prst="rect">
            <a:avLst/>
          </a:prstGeom>
        </p:spPr>
      </p:pic>
      <p:sp>
        <p:nvSpPr>
          <p:cNvPr id="267" name="Rectangle 266">
            <a:extLst>
              <a:ext uri="{FF2B5EF4-FFF2-40B4-BE49-F238E27FC236}">
                <a16:creationId xmlns:a16="http://schemas.microsoft.com/office/drawing/2014/main" id="{8C643AC8-07E8-D846-AE95-684B4255ADFC}"/>
              </a:ext>
            </a:extLst>
          </p:cNvPr>
          <p:cNvSpPr/>
          <p:nvPr/>
        </p:nvSpPr>
        <p:spPr>
          <a:xfrm>
            <a:off x="12074684" y="20860442"/>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i="1" dirty="0">
                <a:solidFill>
                  <a:srgbClr val="D0B286"/>
                </a:solidFill>
                <a:latin typeface="Lato" panose="020F0502020204030203" pitchFamily="34" charset="0"/>
                <a:ea typeface="Lato" panose="020F0502020204030203" pitchFamily="34" charset="0"/>
                <a:cs typeface="Lato" panose="020F0502020204030203" pitchFamily="34" charset="0"/>
              </a:rPr>
              <a:t>200-km buffered zone around thinned occurrences</a:t>
            </a:r>
          </a:p>
        </p:txBody>
      </p:sp>
      <p:cxnSp>
        <p:nvCxnSpPr>
          <p:cNvPr id="269" name="Straight Arrow Connector 268">
            <a:extLst>
              <a:ext uri="{FF2B5EF4-FFF2-40B4-BE49-F238E27FC236}">
                <a16:creationId xmlns:a16="http://schemas.microsoft.com/office/drawing/2014/main" id="{CFF88817-604E-864D-8F05-D8D24BC83BBB}"/>
              </a:ext>
            </a:extLst>
          </p:cNvPr>
          <p:cNvCxnSpPr>
            <a:cxnSpLocks/>
          </p:cNvCxnSpPr>
          <p:nvPr/>
        </p:nvCxnSpPr>
        <p:spPr>
          <a:xfrm>
            <a:off x="12716022" y="21658778"/>
            <a:ext cx="483482" cy="486951"/>
          </a:xfrm>
          <a:prstGeom prst="straightConnector1">
            <a:avLst/>
          </a:prstGeom>
          <a:ln w="66675">
            <a:solidFill>
              <a:srgbClr val="D0B286"/>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54" name="Text Placeholder 3">
            <a:extLst>
              <a:ext uri="{FF2B5EF4-FFF2-40B4-BE49-F238E27FC236}">
                <a16:creationId xmlns:a16="http://schemas.microsoft.com/office/drawing/2014/main" id="{AFA3DDD7-161B-2B4D-90EE-238C4479C89D}"/>
              </a:ext>
            </a:extLst>
          </p:cNvPr>
          <p:cNvSpPr txBox="1">
            <a:spLocks/>
          </p:cNvSpPr>
          <p:nvPr/>
        </p:nvSpPr>
        <p:spPr>
          <a:xfrm>
            <a:off x="11446287" y="14441557"/>
            <a:ext cx="5934455"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1. Data Preparation</a:t>
            </a:r>
          </a:p>
        </p:txBody>
      </p:sp>
      <p:pic>
        <p:nvPicPr>
          <p:cNvPr id="276" name="Picture 275">
            <a:extLst>
              <a:ext uri="{FF2B5EF4-FFF2-40B4-BE49-F238E27FC236}">
                <a16:creationId xmlns:a16="http://schemas.microsoft.com/office/drawing/2014/main" id="{A24BE956-CACD-574F-A70E-7C6C29169535}"/>
              </a:ext>
            </a:extLst>
          </p:cNvPr>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14364648" y="12071834"/>
            <a:ext cx="3261258" cy="1529685"/>
          </a:xfrm>
          <a:prstGeom prst="rect">
            <a:avLst/>
          </a:prstGeom>
          <a:ln w="44450">
            <a:solidFill>
              <a:srgbClr val="D0B286"/>
            </a:solidFill>
          </a:ln>
        </p:spPr>
      </p:pic>
      <p:sp>
        <p:nvSpPr>
          <p:cNvPr id="277" name="Text Placeholder 1">
            <a:extLst>
              <a:ext uri="{FF2B5EF4-FFF2-40B4-BE49-F238E27FC236}">
                <a16:creationId xmlns:a16="http://schemas.microsoft.com/office/drawing/2014/main" id="{06201067-5C06-2A4D-A51F-4B972D4369B1}"/>
              </a:ext>
            </a:extLst>
          </p:cNvPr>
          <p:cNvSpPr txBox="1">
            <a:spLocks/>
          </p:cNvSpPr>
          <p:nvPr/>
        </p:nvSpPr>
        <p:spPr>
          <a:xfrm>
            <a:off x="14364648" y="13161839"/>
            <a:ext cx="3261258" cy="630920"/>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defTabSz="1828800"/>
            <a:r>
              <a:rPr lang="en-US" sz="1100" i="1" dirty="0">
                <a:solidFill>
                  <a:schemeClr val="bg1"/>
                </a:solidFill>
                <a:latin typeface="Lato" panose="020F0502020204030203" pitchFamily="34" charset="0"/>
              </a:rPr>
              <a:t>H. </a:t>
            </a:r>
            <a:r>
              <a:rPr lang="en-US" sz="1100" i="1" dirty="0" err="1">
                <a:solidFill>
                  <a:schemeClr val="bg1"/>
                </a:solidFill>
                <a:latin typeface="Lato" panose="020F0502020204030203" pitchFamily="34" charset="0"/>
              </a:rPr>
              <a:t>bonariensis</a:t>
            </a:r>
            <a:r>
              <a:rPr lang="en-US" sz="1100" i="1" dirty="0">
                <a:solidFill>
                  <a:schemeClr val="bg1"/>
                </a:solidFill>
                <a:latin typeface="Lato" panose="020F0502020204030203" pitchFamily="34" charset="0"/>
              </a:rPr>
              <a:t> </a:t>
            </a:r>
            <a:r>
              <a:rPr lang="en-US" sz="1100" dirty="0">
                <a:solidFill>
                  <a:schemeClr val="bg1"/>
                </a:solidFill>
                <a:latin typeface="Lato" panose="020F0502020204030203" pitchFamily="34" charset="0"/>
              </a:rPr>
              <a:t>global distribution (GBIF)</a:t>
            </a:r>
          </a:p>
        </p:txBody>
      </p:sp>
      <p:sp>
        <p:nvSpPr>
          <p:cNvPr id="292" name="Text Placeholder 6">
            <a:extLst>
              <a:ext uri="{FF2B5EF4-FFF2-40B4-BE49-F238E27FC236}">
                <a16:creationId xmlns:a16="http://schemas.microsoft.com/office/drawing/2014/main" id="{3A1C6B85-D59A-5F4F-A6BB-F3C25AF07C76}"/>
              </a:ext>
            </a:extLst>
          </p:cNvPr>
          <p:cNvSpPr txBox="1">
            <a:spLocks/>
          </p:cNvSpPr>
          <p:nvPr/>
        </p:nvSpPr>
        <p:spPr>
          <a:xfrm>
            <a:off x="21185060" y="10528062"/>
            <a:ext cx="11688069" cy="7694392"/>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defTabSz="1828800"/>
            <a:r>
              <a:rPr lang="en-US" dirty="0">
                <a:solidFill>
                  <a:schemeClr val="tx1"/>
                </a:solidFill>
                <a:latin typeface="Lato" panose="020F0502020204030203" pitchFamily="34" charset="0"/>
              </a:rPr>
              <a:t>Separate analyses using the same thinned occurrences and the full vs. reduced environmental layer sets yielded similar models with similarly good–high predictive performance, based on AUC scores of 0.90 to 0.85, respectively. In both models, elevation and temperature variables (BIO02, mean diurnal range, or BIO07, temperature annual range) had the highest % contribution and importance. Projecting these models onto stacked environmental </a:t>
            </a:r>
            <a:r>
              <a:rPr lang="en-US" dirty="0" err="1">
                <a:solidFill>
                  <a:schemeClr val="tx1"/>
                </a:solidFill>
                <a:latin typeface="Lato" panose="020F0502020204030203" pitchFamily="34" charset="0"/>
              </a:rPr>
              <a:t>rasters</a:t>
            </a:r>
            <a:r>
              <a:rPr lang="en-US" dirty="0">
                <a:solidFill>
                  <a:schemeClr val="tx1"/>
                </a:solidFill>
                <a:latin typeface="Lato" panose="020F0502020204030203" pitchFamily="34" charset="0"/>
              </a:rPr>
              <a:t> for current environments revealed that predictions had good agreement with the known distribution of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(panels A, B </a:t>
            </a:r>
            <a:r>
              <a:rPr lang="en-US" i="1" dirty="0">
                <a:solidFill>
                  <a:schemeClr val="tx1"/>
                </a:solidFill>
                <a:latin typeface="Lato" panose="020F0502020204030203" pitchFamily="34" charset="0"/>
              </a:rPr>
              <a:t>below</a:t>
            </a:r>
            <a:r>
              <a:rPr lang="en-US" dirty="0">
                <a:solidFill>
                  <a:schemeClr val="tx1"/>
                </a:solidFill>
                <a:latin typeface="Lato" panose="020F0502020204030203" pitchFamily="34" charset="0"/>
              </a:rPr>
              <a:t>). However, projecting these models onto </a:t>
            </a:r>
            <a:r>
              <a:rPr lang="en-US" dirty="0" err="1">
                <a:solidFill>
                  <a:schemeClr val="tx1"/>
                </a:solidFill>
                <a:latin typeface="Lato" panose="020F0502020204030203" pitchFamily="34" charset="0"/>
              </a:rPr>
              <a:t>rasters</a:t>
            </a:r>
            <a:r>
              <a:rPr lang="en-US" dirty="0">
                <a:solidFill>
                  <a:schemeClr val="tx1"/>
                </a:solidFill>
                <a:latin typeface="Lato" panose="020F0502020204030203" pitchFamily="34" charset="0"/>
              </a:rPr>
              <a:t> reflecting a GCC scenario for 2070 showed greatly reduced habitat suitability ~50 years from now, with massive reductions in favorable conditions along coastlines. Both models predicted ‘refuge’ areas with high habitat suitability in the interior of Central Mexico (panels C, D </a:t>
            </a:r>
            <a:r>
              <a:rPr lang="en-US" i="1" dirty="0">
                <a:solidFill>
                  <a:schemeClr val="tx1"/>
                </a:solidFill>
                <a:latin typeface="Lato" panose="020F0502020204030203" pitchFamily="34" charset="0"/>
              </a:rPr>
              <a:t>below</a:t>
            </a:r>
            <a:r>
              <a:rPr lang="en-US" dirty="0">
                <a:solidFill>
                  <a:schemeClr val="tx1"/>
                </a:solidFill>
                <a:latin typeface="Lato" panose="020F0502020204030203" pitchFamily="34" charset="0"/>
              </a:rPr>
              <a:t>). However, only the full dataset’s future prediction included a large refugial area in the Yucatán Peninsula region. </a:t>
            </a: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p:txBody>
      </p:sp>
      <p:sp>
        <p:nvSpPr>
          <p:cNvPr id="191" name="Rectangle 190">
            <a:extLst>
              <a:ext uri="{FF2B5EF4-FFF2-40B4-BE49-F238E27FC236}">
                <a16:creationId xmlns:a16="http://schemas.microsoft.com/office/drawing/2014/main" id="{D37A59B1-9F71-8843-8BA6-2BEB4FD9CB45}"/>
              </a:ext>
            </a:extLst>
          </p:cNvPr>
          <p:cNvSpPr/>
          <p:nvPr/>
        </p:nvSpPr>
        <p:spPr>
          <a:xfrm>
            <a:off x="18157710" y="16514915"/>
            <a:ext cx="13986868" cy="15409394"/>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a:extLst>
              <a:ext uri="{FF2B5EF4-FFF2-40B4-BE49-F238E27FC236}">
                <a16:creationId xmlns:a16="http://schemas.microsoft.com/office/drawing/2014/main" id="{89015647-B829-4C48-AD54-2DCDE654F9D6}"/>
              </a:ext>
            </a:extLst>
          </p:cNvPr>
          <p:cNvSpPr/>
          <p:nvPr/>
        </p:nvSpPr>
        <p:spPr>
          <a:xfrm>
            <a:off x="26183215" y="18492011"/>
            <a:ext cx="4579311" cy="472842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4" name="Text Placeholder 3">
            <a:extLst>
              <a:ext uri="{FF2B5EF4-FFF2-40B4-BE49-F238E27FC236}">
                <a16:creationId xmlns:a16="http://schemas.microsoft.com/office/drawing/2014/main" id="{1124EE40-CEDC-B94D-932F-DF7B5B817CEB}"/>
              </a:ext>
            </a:extLst>
          </p:cNvPr>
          <p:cNvSpPr txBox="1">
            <a:spLocks/>
          </p:cNvSpPr>
          <p:nvPr/>
        </p:nvSpPr>
        <p:spPr>
          <a:xfrm>
            <a:off x="18157710" y="16513977"/>
            <a:ext cx="13986867"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3. Model Projection, Tuning, and Evaluation</a:t>
            </a:r>
          </a:p>
        </p:txBody>
      </p:sp>
      <p:sp>
        <p:nvSpPr>
          <p:cNvPr id="219" name="TextBox 218">
            <a:extLst>
              <a:ext uri="{FF2B5EF4-FFF2-40B4-BE49-F238E27FC236}">
                <a16:creationId xmlns:a16="http://schemas.microsoft.com/office/drawing/2014/main" id="{BF7BC53C-0F0B-3244-93E2-FA9818A08BFE}"/>
              </a:ext>
            </a:extLst>
          </p:cNvPr>
          <p:cNvSpPr txBox="1"/>
          <p:nvPr/>
        </p:nvSpPr>
        <p:spPr>
          <a:xfrm>
            <a:off x="26187991" y="23622847"/>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20" name="TextBox 219">
            <a:extLst>
              <a:ext uri="{FF2B5EF4-FFF2-40B4-BE49-F238E27FC236}">
                <a16:creationId xmlns:a16="http://schemas.microsoft.com/office/drawing/2014/main" id="{CAE37386-736B-6240-B6C0-D10D36529F9B}"/>
              </a:ext>
            </a:extLst>
          </p:cNvPr>
          <p:cNvSpPr txBox="1"/>
          <p:nvPr/>
        </p:nvSpPr>
        <p:spPr>
          <a:xfrm rot="16200000">
            <a:off x="23203526" y="20675941"/>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21" name="Rectangle 220">
            <a:extLst>
              <a:ext uri="{FF2B5EF4-FFF2-40B4-BE49-F238E27FC236}">
                <a16:creationId xmlns:a16="http://schemas.microsoft.com/office/drawing/2014/main" id="{43C3E60E-E1D6-1942-84DD-2E7545F732BB}"/>
              </a:ext>
            </a:extLst>
          </p:cNvPr>
          <p:cNvSpPr/>
          <p:nvPr/>
        </p:nvSpPr>
        <p:spPr>
          <a:xfrm>
            <a:off x="30763819" y="18587718"/>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22" name="Rectangle 221">
            <a:extLst>
              <a:ext uri="{FF2B5EF4-FFF2-40B4-BE49-F238E27FC236}">
                <a16:creationId xmlns:a16="http://schemas.microsoft.com/office/drawing/2014/main" id="{37F79066-E210-084C-B9F7-78BDE324CC60}"/>
              </a:ext>
            </a:extLst>
          </p:cNvPr>
          <p:cNvSpPr/>
          <p:nvPr/>
        </p:nvSpPr>
        <p:spPr>
          <a:xfrm>
            <a:off x="30852706" y="21948278"/>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23" name="Rectangle 222">
            <a:extLst>
              <a:ext uri="{FF2B5EF4-FFF2-40B4-BE49-F238E27FC236}">
                <a16:creationId xmlns:a16="http://schemas.microsoft.com/office/drawing/2014/main" id="{C583086C-EC1D-9242-9DBA-9E2F695E87F5}"/>
              </a:ext>
            </a:extLst>
          </p:cNvPr>
          <p:cNvSpPr/>
          <p:nvPr/>
        </p:nvSpPr>
        <p:spPr>
          <a:xfrm>
            <a:off x="30819593" y="19266064"/>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31" name="Rectangle 230">
            <a:extLst>
              <a:ext uri="{FF2B5EF4-FFF2-40B4-BE49-F238E27FC236}">
                <a16:creationId xmlns:a16="http://schemas.microsoft.com/office/drawing/2014/main" id="{89007434-1051-0A4D-8E03-F9D60BD6288A}"/>
              </a:ext>
            </a:extLst>
          </p:cNvPr>
          <p:cNvSpPr/>
          <p:nvPr/>
        </p:nvSpPr>
        <p:spPr>
          <a:xfrm>
            <a:off x="19200859" y="18492011"/>
            <a:ext cx="4568477" cy="475146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86" name="Picture 185">
            <a:extLst>
              <a:ext uri="{FF2B5EF4-FFF2-40B4-BE49-F238E27FC236}">
                <a16:creationId xmlns:a16="http://schemas.microsoft.com/office/drawing/2014/main" id="{07659151-8CC9-684E-B515-55AB985885CD}"/>
              </a:ext>
            </a:extLst>
          </p:cNvPr>
          <p:cNvPicPr>
            <a:picLocks noChangeAspect="1"/>
          </p:cNvPicPr>
          <p:nvPr/>
        </p:nvPicPr>
        <p:blipFill rotWithShape="1">
          <a:blip r:embed="rId32">
            <a:extLst>
              <a:ext uri="{28A0092B-C50C-407E-A947-70E740481C1C}">
                <a14:useLocalDpi xmlns:a14="http://schemas.microsoft.com/office/drawing/2010/main" val="0"/>
              </a:ext>
            </a:extLst>
          </a:blip>
          <a:srcRect t="10275"/>
          <a:stretch/>
        </p:blipFill>
        <p:spPr>
          <a:xfrm>
            <a:off x="18436070" y="18415810"/>
            <a:ext cx="6400800" cy="5743148"/>
          </a:xfrm>
          <a:prstGeom prst="rect">
            <a:avLst/>
          </a:prstGeom>
        </p:spPr>
      </p:pic>
      <p:sp>
        <p:nvSpPr>
          <p:cNvPr id="207" name="TextBox 206">
            <a:extLst>
              <a:ext uri="{FF2B5EF4-FFF2-40B4-BE49-F238E27FC236}">
                <a16:creationId xmlns:a16="http://schemas.microsoft.com/office/drawing/2014/main" id="{CA4E32B3-F236-C543-834D-1E1D2789AC0B}"/>
              </a:ext>
            </a:extLst>
          </p:cNvPr>
          <p:cNvSpPr txBox="1"/>
          <p:nvPr/>
        </p:nvSpPr>
        <p:spPr>
          <a:xfrm>
            <a:off x="19213570" y="23602751"/>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08" name="TextBox 207">
            <a:extLst>
              <a:ext uri="{FF2B5EF4-FFF2-40B4-BE49-F238E27FC236}">
                <a16:creationId xmlns:a16="http://schemas.microsoft.com/office/drawing/2014/main" id="{BEBA133C-9AB9-5A44-9D28-532B8FBDA28D}"/>
              </a:ext>
            </a:extLst>
          </p:cNvPr>
          <p:cNvSpPr txBox="1"/>
          <p:nvPr/>
        </p:nvSpPr>
        <p:spPr>
          <a:xfrm rot="16200000">
            <a:off x="16229105" y="20655845"/>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09" name="Rectangle 208">
            <a:extLst>
              <a:ext uri="{FF2B5EF4-FFF2-40B4-BE49-F238E27FC236}">
                <a16:creationId xmlns:a16="http://schemas.microsoft.com/office/drawing/2014/main" id="{CAB10A81-868F-C243-8741-E0FE5422D8CA}"/>
              </a:ext>
            </a:extLst>
          </p:cNvPr>
          <p:cNvSpPr/>
          <p:nvPr/>
        </p:nvSpPr>
        <p:spPr>
          <a:xfrm>
            <a:off x="23789398" y="18567622"/>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10" name="Rectangle 209">
            <a:extLst>
              <a:ext uri="{FF2B5EF4-FFF2-40B4-BE49-F238E27FC236}">
                <a16:creationId xmlns:a16="http://schemas.microsoft.com/office/drawing/2014/main" id="{160231F2-8985-1C4A-AD7E-E36AC86B6930}"/>
              </a:ext>
            </a:extLst>
          </p:cNvPr>
          <p:cNvSpPr/>
          <p:nvPr/>
        </p:nvSpPr>
        <p:spPr>
          <a:xfrm>
            <a:off x="23878285" y="21928182"/>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11" name="Rectangle 210">
            <a:extLst>
              <a:ext uri="{FF2B5EF4-FFF2-40B4-BE49-F238E27FC236}">
                <a16:creationId xmlns:a16="http://schemas.microsoft.com/office/drawing/2014/main" id="{9A1B4F56-69B0-7F4E-BC31-8DFEB908D160}"/>
              </a:ext>
            </a:extLst>
          </p:cNvPr>
          <p:cNvSpPr/>
          <p:nvPr/>
        </p:nvSpPr>
        <p:spPr>
          <a:xfrm>
            <a:off x="23845172" y="19245968"/>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33" name="Rectangle 232">
            <a:extLst>
              <a:ext uri="{FF2B5EF4-FFF2-40B4-BE49-F238E27FC236}">
                <a16:creationId xmlns:a16="http://schemas.microsoft.com/office/drawing/2014/main" id="{1247F3E8-C9BB-3042-8C59-75C5FCF6CCF8}"/>
              </a:ext>
            </a:extLst>
          </p:cNvPr>
          <p:cNvSpPr/>
          <p:nvPr/>
        </p:nvSpPr>
        <p:spPr>
          <a:xfrm>
            <a:off x="26183215" y="25065360"/>
            <a:ext cx="4579311" cy="472842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5" name="TextBox 234">
            <a:extLst>
              <a:ext uri="{FF2B5EF4-FFF2-40B4-BE49-F238E27FC236}">
                <a16:creationId xmlns:a16="http://schemas.microsoft.com/office/drawing/2014/main" id="{AE907754-75E7-3843-BC3A-E08CEE963C28}"/>
              </a:ext>
            </a:extLst>
          </p:cNvPr>
          <p:cNvSpPr txBox="1"/>
          <p:nvPr/>
        </p:nvSpPr>
        <p:spPr>
          <a:xfrm>
            <a:off x="26187991" y="30196196"/>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36" name="TextBox 235">
            <a:extLst>
              <a:ext uri="{FF2B5EF4-FFF2-40B4-BE49-F238E27FC236}">
                <a16:creationId xmlns:a16="http://schemas.microsoft.com/office/drawing/2014/main" id="{0CF4E23E-613C-624B-9B11-F510C2328F8F}"/>
              </a:ext>
            </a:extLst>
          </p:cNvPr>
          <p:cNvSpPr txBox="1"/>
          <p:nvPr/>
        </p:nvSpPr>
        <p:spPr>
          <a:xfrm rot="16200000">
            <a:off x="23203526" y="27249290"/>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37" name="Rectangle 236">
            <a:extLst>
              <a:ext uri="{FF2B5EF4-FFF2-40B4-BE49-F238E27FC236}">
                <a16:creationId xmlns:a16="http://schemas.microsoft.com/office/drawing/2014/main" id="{01CF0891-87DF-8C43-ADF5-99BC3ABCEF75}"/>
              </a:ext>
            </a:extLst>
          </p:cNvPr>
          <p:cNvSpPr/>
          <p:nvPr/>
        </p:nvSpPr>
        <p:spPr>
          <a:xfrm>
            <a:off x="30763819" y="25161067"/>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39" name="Rectangle 238">
            <a:extLst>
              <a:ext uri="{FF2B5EF4-FFF2-40B4-BE49-F238E27FC236}">
                <a16:creationId xmlns:a16="http://schemas.microsoft.com/office/drawing/2014/main" id="{9D838ED2-446F-6F45-9047-574C801C2F15}"/>
              </a:ext>
            </a:extLst>
          </p:cNvPr>
          <p:cNvSpPr/>
          <p:nvPr/>
        </p:nvSpPr>
        <p:spPr>
          <a:xfrm>
            <a:off x="30819593" y="25839413"/>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1" name="Rectangle 240">
            <a:extLst>
              <a:ext uri="{FF2B5EF4-FFF2-40B4-BE49-F238E27FC236}">
                <a16:creationId xmlns:a16="http://schemas.microsoft.com/office/drawing/2014/main" id="{7EF8931A-5DA5-AC40-AAB5-56902DEE1A8B}"/>
              </a:ext>
            </a:extLst>
          </p:cNvPr>
          <p:cNvSpPr/>
          <p:nvPr/>
        </p:nvSpPr>
        <p:spPr>
          <a:xfrm>
            <a:off x="19200859" y="25065360"/>
            <a:ext cx="4568477" cy="475146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2" name="TextBox 241">
            <a:extLst>
              <a:ext uri="{FF2B5EF4-FFF2-40B4-BE49-F238E27FC236}">
                <a16:creationId xmlns:a16="http://schemas.microsoft.com/office/drawing/2014/main" id="{D5B38AB0-3DFC-8744-8E4B-1E22CBDA5B0F}"/>
              </a:ext>
            </a:extLst>
          </p:cNvPr>
          <p:cNvSpPr txBox="1"/>
          <p:nvPr/>
        </p:nvSpPr>
        <p:spPr>
          <a:xfrm>
            <a:off x="19213570" y="30176100"/>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43" name="TextBox 242">
            <a:extLst>
              <a:ext uri="{FF2B5EF4-FFF2-40B4-BE49-F238E27FC236}">
                <a16:creationId xmlns:a16="http://schemas.microsoft.com/office/drawing/2014/main" id="{E5524192-18A6-3448-8B82-078534C1296D}"/>
              </a:ext>
            </a:extLst>
          </p:cNvPr>
          <p:cNvSpPr txBox="1"/>
          <p:nvPr/>
        </p:nvSpPr>
        <p:spPr>
          <a:xfrm rot="16200000">
            <a:off x="16229105" y="27229194"/>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44" name="Rectangle 243">
            <a:extLst>
              <a:ext uri="{FF2B5EF4-FFF2-40B4-BE49-F238E27FC236}">
                <a16:creationId xmlns:a16="http://schemas.microsoft.com/office/drawing/2014/main" id="{E3E7AA91-8FCB-6146-B1F6-4E342FCF00E3}"/>
              </a:ext>
            </a:extLst>
          </p:cNvPr>
          <p:cNvSpPr/>
          <p:nvPr/>
        </p:nvSpPr>
        <p:spPr>
          <a:xfrm>
            <a:off x="23789398" y="25140971"/>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45" name="Rectangle 244">
            <a:extLst>
              <a:ext uri="{FF2B5EF4-FFF2-40B4-BE49-F238E27FC236}">
                <a16:creationId xmlns:a16="http://schemas.microsoft.com/office/drawing/2014/main" id="{6D24AF64-4E74-2F4E-BC80-20762551360A}"/>
              </a:ext>
            </a:extLst>
          </p:cNvPr>
          <p:cNvSpPr/>
          <p:nvPr/>
        </p:nvSpPr>
        <p:spPr>
          <a:xfrm>
            <a:off x="23878285" y="28501531"/>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6" name="Rectangle 245">
            <a:extLst>
              <a:ext uri="{FF2B5EF4-FFF2-40B4-BE49-F238E27FC236}">
                <a16:creationId xmlns:a16="http://schemas.microsoft.com/office/drawing/2014/main" id="{3F4A1CC1-3A39-534F-84A4-E4803E9F127E}"/>
              </a:ext>
            </a:extLst>
          </p:cNvPr>
          <p:cNvSpPr/>
          <p:nvPr/>
        </p:nvSpPr>
        <p:spPr>
          <a:xfrm>
            <a:off x="23845172" y="2581931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8" name="Text Placeholder 3">
            <a:extLst>
              <a:ext uri="{FF2B5EF4-FFF2-40B4-BE49-F238E27FC236}">
                <a16:creationId xmlns:a16="http://schemas.microsoft.com/office/drawing/2014/main" id="{505FB191-7778-6841-AAD8-2146D0A4D29E}"/>
              </a:ext>
            </a:extLst>
          </p:cNvPr>
          <p:cNvSpPr txBox="1">
            <a:spLocks/>
          </p:cNvSpPr>
          <p:nvPr/>
        </p:nvSpPr>
        <p:spPr>
          <a:xfrm>
            <a:off x="19199566" y="18656076"/>
            <a:ext cx="292059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Current prediction</a:t>
            </a:r>
          </a:p>
        </p:txBody>
      </p:sp>
      <p:pic>
        <p:nvPicPr>
          <p:cNvPr id="253" name="Picture 252">
            <a:extLst>
              <a:ext uri="{FF2B5EF4-FFF2-40B4-BE49-F238E27FC236}">
                <a16:creationId xmlns:a16="http://schemas.microsoft.com/office/drawing/2014/main" id="{2ACA9B70-F1F0-EF4F-8781-5FEB37CC5EB9}"/>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18452183" y="24340165"/>
            <a:ext cx="6400800" cy="6400800"/>
          </a:xfrm>
          <a:prstGeom prst="rect">
            <a:avLst/>
          </a:prstGeom>
        </p:spPr>
      </p:pic>
      <p:sp>
        <p:nvSpPr>
          <p:cNvPr id="234" name="Text Placeholder 3">
            <a:extLst>
              <a:ext uri="{FF2B5EF4-FFF2-40B4-BE49-F238E27FC236}">
                <a16:creationId xmlns:a16="http://schemas.microsoft.com/office/drawing/2014/main" id="{8B435428-AA34-054D-9876-E9AD05782485}"/>
              </a:ext>
            </a:extLst>
          </p:cNvPr>
          <p:cNvSpPr txBox="1">
            <a:spLocks/>
          </p:cNvSpPr>
          <p:nvPr/>
        </p:nvSpPr>
        <p:spPr>
          <a:xfrm>
            <a:off x="22109056" y="28146609"/>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Predicted suitable habitat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2070 under IPCC RCP 4.5</a:t>
            </a:r>
          </a:p>
        </p:txBody>
      </p:sp>
      <p:pic>
        <p:nvPicPr>
          <p:cNvPr id="255" name="Picture 254">
            <a:extLst>
              <a:ext uri="{FF2B5EF4-FFF2-40B4-BE49-F238E27FC236}">
                <a16:creationId xmlns:a16="http://schemas.microsoft.com/office/drawing/2014/main" id="{F519F165-12CA-C44E-9F4A-1966F67FFDA9}"/>
              </a:ext>
            </a:extLst>
          </p:cNvPr>
          <p:cNvPicPr>
            <a:picLocks noChangeAspect="1"/>
          </p:cNvPicPr>
          <p:nvPr/>
        </p:nvPicPr>
        <p:blipFill>
          <a:blip r:embed="rId34">
            <a:extLst>
              <a:ext uri="{28A0092B-C50C-407E-A947-70E740481C1C}">
                <a14:useLocalDpi xmlns:a14="http://schemas.microsoft.com/office/drawing/2010/main" val="0"/>
              </a:ext>
            </a:extLst>
          </a:blip>
          <a:stretch>
            <a:fillRect/>
          </a:stretch>
        </p:blipFill>
        <p:spPr>
          <a:xfrm>
            <a:off x="25421793" y="24323364"/>
            <a:ext cx="6400800" cy="6400800"/>
          </a:xfrm>
          <a:prstGeom prst="rect">
            <a:avLst/>
          </a:prstGeom>
        </p:spPr>
      </p:pic>
      <p:sp>
        <p:nvSpPr>
          <p:cNvPr id="238" name="Rectangle 237">
            <a:extLst>
              <a:ext uri="{FF2B5EF4-FFF2-40B4-BE49-F238E27FC236}">
                <a16:creationId xmlns:a16="http://schemas.microsoft.com/office/drawing/2014/main" id="{5595F72A-7C7C-4F4B-8294-4B13B1673A7B}"/>
              </a:ext>
            </a:extLst>
          </p:cNvPr>
          <p:cNvSpPr/>
          <p:nvPr/>
        </p:nvSpPr>
        <p:spPr>
          <a:xfrm>
            <a:off x="30852706" y="2852162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0" name="Text Placeholder 3">
            <a:extLst>
              <a:ext uri="{FF2B5EF4-FFF2-40B4-BE49-F238E27FC236}">
                <a16:creationId xmlns:a16="http://schemas.microsoft.com/office/drawing/2014/main" id="{0618A457-0308-2F4B-B30A-CCC5D36D2A72}"/>
              </a:ext>
            </a:extLst>
          </p:cNvPr>
          <p:cNvSpPr txBox="1">
            <a:spLocks/>
          </p:cNvSpPr>
          <p:nvPr/>
        </p:nvSpPr>
        <p:spPr>
          <a:xfrm>
            <a:off x="29076497" y="28131804"/>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Predicted suitable habitat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2070 under IPCC RCP 4.5</a:t>
            </a:r>
          </a:p>
        </p:txBody>
      </p:sp>
      <p:sp>
        <p:nvSpPr>
          <p:cNvPr id="256" name="Text Placeholder 3">
            <a:extLst>
              <a:ext uri="{FF2B5EF4-FFF2-40B4-BE49-F238E27FC236}">
                <a16:creationId xmlns:a16="http://schemas.microsoft.com/office/drawing/2014/main" id="{51387943-6EB0-884A-AE48-5D4DFA8D8AAC}"/>
              </a:ext>
            </a:extLst>
          </p:cNvPr>
          <p:cNvSpPr txBox="1">
            <a:spLocks/>
          </p:cNvSpPr>
          <p:nvPr/>
        </p:nvSpPr>
        <p:spPr>
          <a:xfrm>
            <a:off x="20040744" y="17386340"/>
            <a:ext cx="2920595" cy="824833"/>
          </a:xfrm>
          <a:prstGeom prst="rect">
            <a:avLst/>
          </a:prstGeom>
          <a:solidFill>
            <a:srgbClr val="D0B286"/>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000" dirty="0">
                <a:solidFill>
                  <a:schemeClr val="tx1"/>
                </a:solidFill>
                <a:latin typeface="Lato" panose="020F0502020204030203" pitchFamily="34" charset="0"/>
              </a:rPr>
              <a:t>FULL DATASET </a:t>
            </a:r>
          </a:p>
          <a:p>
            <a:pPr algn="ctr"/>
            <a:r>
              <a:rPr lang="en-US" sz="1800" b="0" dirty="0">
                <a:solidFill>
                  <a:schemeClr val="tx1"/>
                </a:solidFill>
                <a:latin typeface="Lato" panose="020F0502020204030203" pitchFamily="34" charset="0"/>
              </a:rPr>
              <a:t>(20 env. variables)</a:t>
            </a:r>
          </a:p>
        </p:txBody>
      </p:sp>
      <p:sp>
        <p:nvSpPr>
          <p:cNvPr id="257" name="Text Placeholder 3">
            <a:extLst>
              <a:ext uri="{FF2B5EF4-FFF2-40B4-BE49-F238E27FC236}">
                <a16:creationId xmlns:a16="http://schemas.microsoft.com/office/drawing/2014/main" id="{6D0B756F-563D-AE45-9483-C24F0160E891}"/>
              </a:ext>
            </a:extLst>
          </p:cNvPr>
          <p:cNvSpPr txBox="1">
            <a:spLocks/>
          </p:cNvSpPr>
          <p:nvPr/>
        </p:nvSpPr>
        <p:spPr>
          <a:xfrm>
            <a:off x="26921633" y="17363361"/>
            <a:ext cx="3210505" cy="923322"/>
          </a:xfrm>
          <a:prstGeom prst="rect">
            <a:avLst/>
          </a:prstGeom>
          <a:solidFill>
            <a:srgbClr val="D0B286"/>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solidFill>
                  <a:schemeClr val="tx1"/>
                </a:solidFill>
                <a:latin typeface="Lato" panose="020F0502020204030203" pitchFamily="34" charset="0"/>
              </a:rPr>
              <a:t>REDUCED DATASET </a:t>
            </a:r>
          </a:p>
          <a:p>
            <a:pPr algn="ctr"/>
            <a:r>
              <a:rPr lang="en-US" sz="2000" b="0" dirty="0">
                <a:solidFill>
                  <a:schemeClr val="tx1"/>
                </a:solidFill>
                <a:latin typeface="Lato" panose="020F0502020204030203" pitchFamily="34" charset="0"/>
              </a:rPr>
              <a:t>(6 env. variables)</a:t>
            </a:r>
          </a:p>
        </p:txBody>
      </p:sp>
      <p:sp>
        <p:nvSpPr>
          <p:cNvPr id="271" name="Rectangle 270">
            <a:extLst>
              <a:ext uri="{FF2B5EF4-FFF2-40B4-BE49-F238E27FC236}">
                <a16:creationId xmlns:a16="http://schemas.microsoft.com/office/drawing/2014/main" id="{C846DC5E-C7D7-A44A-B110-7B59E8EC926B}"/>
              </a:ext>
            </a:extLst>
          </p:cNvPr>
          <p:cNvSpPr/>
          <p:nvPr/>
        </p:nvSpPr>
        <p:spPr>
          <a:xfrm>
            <a:off x="18461001" y="30412280"/>
            <a:ext cx="13683575" cy="15188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Predicted geographical distributions of </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H. </a:t>
            </a:r>
            <a:r>
              <a:rPr lang="en-US" sz="2000" b="1" i="1" dirty="0" err="1">
                <a:solidFill>
                  <a:schemeClr val="tx1"/>
                </a:solidFill>
                <a:latin typeface="Lato" panose="020F0502020204030203" pitchFamily="34" charset="0"/>
                <a:ea typeface="Lato" panose="020F0502020204030203" pitchFamily="34" charset="0"/>
                <a:cs typeface="Lato" panose="020F0502020204030203" pitchFamily="34" charset="0"/>
              </a:rPr>
              <a:t>bonariensis</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 </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Comm. ex Lam. under current conditions (A, B) and future (2070) environmental conditions (C, D) assuming IPCC representative concentration pathway (RCP) 4.5 for CO</a:t>
            </a:r>
            <a:r>
              <a:rPr lang="en-US" sz="2000" b="1" baseline="-25000" dirty="0">
                <a:solidFill>
                  <a:schemeClr val="tx1"/>
                </a:solidFill>
                <a:latin typeface="Lato" panose="020F0502020204030203" pitchFamily="34" charset="0"/>
                <a:ea typeface="Lato" panose="020F0502020204030203" pitchFamily="34" charset="0"/>
                <a:cs typeface="Lato" panose="020F0502020204030203" pitchFamily="34" charset="0"/>
              </a:rPr>
              <a:t>2</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 emissions. Panels A and C show results for the full dataset, while panels B and D show modeling results from analyses including a subset of 6 environmental variables that were not highly correlated (Pearson’s </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r </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&lt; 0.9).</a:t>
            </a:r>
            <a:endParaRPr lang="en-US" sz="1800" b="1"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50" name="Text Placeholder 3">
            <a:extLst>
              <a:ext uri="{FF2B5EF4-FFF2-40B4-BE49-F238E27FC236}">
                <a16:creationId xmlns:a16="http://schemas.microsoft.com/office/drawing/2014/main" id="{C85B74F1-48CA-4840-9014-0724D64EA0B9}"/>
              </a:ext>
            </a:extLst>
          </p:cNvPr>
          <p:cNvSpPr txBox="1">
            <a:spLocks/>
          </p:cNvSpPr>
          <p:nvPr/>
        </p:nvSpPr>
        <p:spPr>
          <a:xfrm>
            <a:off x="19205096" y="25258890"/>
            <a:ext cx="3209544"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Future prediction (2070)</a:t>
            </a:r>
          </a:p>
        </p:txBody>
      </p:sp>
      <p:sp>
        <p:nvSpPr>
          <p:cNvPr id="251" name="Text Placeholder 3">
            <a:extLst>
              <a:ext uri="{FF2B5EF4-FFF2-40B4-BE49-F238E27FC236}">
                <a16:creationId xmlns:a16="http://schemas.microsoft.com/office/drawing/2014/main" id="{38A2B705-65F4-5749-8741-AAD6353B22AB}"/>
              </a:ext>
            </a:extLst>
          </p:cNvPr>
          <p:cNvSpPr txBox="1">
            <a:spLocks/>
          </p:cNvSpPr>
          <p:nvPr/>
        </p:nvSpPr>
        <p:spPr>
          <a:xfrm>
            <a:off x="26178977" y="25270323"/>
            <a:ext cx="321050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Future prediction (2070)</a:t>
            </a:r>
          </a:p>
        </p:txBody>
      </p:sp>
      <p:pic>
        <p:nvPicPr>
          <p:cNvPr id="273" name="Picture 272">
            <a:extLst>
              <a:ext uri="{FF2B5EF4-FFF2-40B4-BE49-F238E27FC236}">
                <a16:creationId xmlns:a16="http://schemas.microsoft.com/office/drawing/2014/main" id="{1CA737BB-E8A1-4545-A5AF-E2DD5589593D}"/>
              </a:ext>
            </a:extLst>
          </p:cNvPr>
          <p:cNvPicPr>
            <a:picLocks noChangeAspect="1"/>
          </p:cNvPicPr>
          <p:nvPr/>
        </p:nvPicPr>
        <p:blipFill rotWithShape="1">
          <a:blip r:embed="rId35">
            <a:extLst>
              <a:ext uri="{28A0092B-C50C-407E-A947-70E740481C1C}">
                <a14:useLocalDpi xmlns:a14="http://schemas.microsoft.com/office/drawing/2010/main" val="0"/>
              </a:ext>
            </a:extLst>
          </a:blip>
          <a:srcRect t="9832"/>
          <a:stretch/>
        </p:blipFill>
        <p:spPr>
          <a:xfrm>
            <a:off x="25437072" y="18370945"/>
            <a:ext cx="6400800" cy="5771437"/>
          </a:xfrm>
          <a:prstGeom prst="rect">
            <a:avLst/>
          </a:prstGeom>
        </p:spPr>
      </p:pic>
      <p:sp>
        <p:nvSpPr>
          <p:cNvPr id="249" name="Text Placeholder 3">
            <a:extLst>
              <a:ext uri="{FF2B5EF4-FFF2-40B4-BE49-F238E27FC236}">
                <a16:creationId xmlns:a16="http://schemas.microsoft.com/office/drawing/2014/main" id="{CB3F41C1-91FF-E744-B720-AE0DBAF5920C}"/>
              </a:ext>
            </a:extLst>
          </p:cNvPr>
          <p:cNvSpPr txBox="1">
            <a:spLocks/>
          </p:cNvSpPr>
          <p:nvPr/>
        </p:nvSpPr>
        <p:spPr>
          <a:xfrm>
            <a:off x="26173447" y="18667509"/>
            <a:ext cx="321050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Current prediction</a:t>
            </a:r>
          </a:p>
        </p:txBody>
      </p:sp>
      <p:grpSp>
        <p:nvGrpSpPr>
          <p:cNvPr id="284" name="Group 283">
            <a:extLst>
              <a:ext uri="{FF2B5EF4-FFF2-40B4-BE49-F238E27FC236}">
                <a16:creationId xmlns:a16="http://schemas.microsoft.com/office/drawing/2014/main" id="{A78CC463-20C7-2E4E-9A9E-622C020A99ED}"/>
              </a:ext>
            </a:extLst>
          </p:cNvPr>
          <p:cNvGrpSpPr>
            <a:grpSpLocks noChangeAspect="1"/>
          </p:cNvGrpSpPr>
          <p:nvPr/>
        </p:nvGrpSpPr>
        <p:grpSpPr>
          <a:xfrm>
            <a:off x="21791548" y="21253256"/>
            <a:ext cx="1850275" cy="1828800"/>
            <a:chOff x="21325355" y="19124386"/>
            <a:chExt cx="3982066" cy="3935848"/>
          </a:xfrm>
        </p:grpSpPr>
        <p:sp>
          <p:nvSpPr>
            <p:cNvPr id="283" name="Rectangle 282">
              <a:extLst>
                <a:ext uri="{FF2B5EF4-FFF2-40B4-BE49-F238E27FC236}">
                  <a16:creationId xmlns:a16="http://schemas.microsoft.com/office/drawing/2014/main" id="{A3148E96-C6B7-D245-936C-A2F45758A017}"/>
                </a:ext>
              </a:extLst>
            </p:cNvPr>
            <p:cNvSpPr/>
            <p:nvPr/>
          </p:nvSpPr>
          <p:spPr>
            <a:xfrm>
              <a:off x="21325355" y="19124386"/>
              <a:ext cx="3982066" cy="393584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1" name="Picture 280">
              <a:extLst>
                <a:ext uri="{FF2B5EF4-FFF2-40B4-BE49-F238E27FC236}">
                  <a16:creationId xmlns:a16="http://schemas.microsoft.com/office/drawing/2014/main" id="{596D49DD-7F8A-7E42-AD2B-1B5D954AA14F}"/>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21501041" y="19275508"/>
              <a:ext cx="3657600" cy="3657600"/>
            </a:xfrm>
            <a:prstGeom prst="rect">
              <a:avLst/>
            </a:prstGeom>
            <a:ln w="12700">
              <a:solidFill>
                <a:schemeClr val="tx1"/>
              </a:solidFill>
            </a:ln>
          </p:spPr>
        </p:pic>
      </p:grpSp>
      <p:grpSp>
        <p:nvGrpSpPr>
          <p:cNvPr id="286" name="Group 285">
            <a:extLst>
              <a:ext uri="{FF2B5EF4-FFF2-40B4-BE49-F238E27FC236}">
                <a16:creationId xmlns:a16="http://schemas.microsoft.com/office/drawing/2014/main" id="{C34BCBCA-4802-8642-9D86-92EFFCF6A106}"/>
              </a:ext>
            </a:extLst>
          </p:cNvPr>
          <p:cNvGrpSpPr>
            <a:grpSpLocks noChangeAspect="1"/>
          </p:cNvGrpSpPr>
          <p:nvPr/>
        </p:nvGrpSpPr>
        <p:grpSpPr>
          <a:xfrm>
            <a:off x="28778139" y="21240300"/>
            <a:ext cx="1850275" cy="1828800"/>
            <a:chOff x="27082419" y="19124386"/>
            <a:chExt cx="3982066" cy="3935848"/>
          </a:xfrm>
        </p:grpSpPr>
        <p:sp>
          <p:nvSpPr>
            <p:cNvPr id="285" name="Rectangle 284">
              <a:extLst>
                <a:ext uri="{FF2B5EF4-FFF2-40B4-BE49-F238E27FC236}">
                  <a16:creationId xmlns:a16="http://schemas.microsoft.com/office/drawing/2014/main" id="{486ACBDC-BC1C-7F4E-9181-0F663C1958A8}"/>
                </a:ext>
              </a:extLst>
            </p:cNvPr>
            <p:cNvSpPr/>
            <p:nvPr/>
          </p:nvSpPr>
          <p:spPr>
            <a:xfrm>
              <a:off x="27082419" y="19124386"/>
              <a:ext cx="3982066" cy="3935848"/>
            </a:xfrm>
            <a:prstGeom prst="rect">
              <a:avLst/>
            </a:prstGeom>
            <a:solidFill>
              <a:schemeClr val="bg1"/>
            </a:solidFill>
            <a:ln w="1270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9" name="Picture 278">
              <a:extLst>
                <a:ext uri="{FF2B5EF4-FFF2-40B4-BE49-F238E27FC236}">
                  <a16:creationId xmlns:a16="http://schemas.microsoft.com/office/drawing/2014/main" id="{1ED995BC-438A-4D44-8DEE-7D970BFC424E}"/>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27256499" y="19278747"/>
              <a:ext cx="3657600" cy="3657600"/>
            </a:xfrm>
            <a:prstGeom prst="rect">
              <a:avLst/>
            </a:prstGeom>
          </p:spPr>
        </p:pic>
      </p:grpSp>
      <p:sp>
        <p:nvSpPr>
          <p:cNvPr id="288" name="TextBox 287">
            <a:extLst>
              <a:ext uri="{FF2B5EF4-FFF2-40B4-BE49-F238E27FC236}">
                <a16:creationId xmlns:a16="http://schemas.microsoft.com/office/drawing/2014/main" id="{844BC92D-BC9B-9246-97EA-3F46D2F772E9}"/>
              </a:ext>
            </a:extLst>
          </p:cNvPr>
          <p:cNvSpPr txBox="1"/>
          <p:nvPr/>
        </p:nvSpPr>
        <p:spPr>
          <a:xfrm>
            <a:off x="19199567" y="22633032"/>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A</a:t>
            </a:r>
            <a:endParaRPr lang="en-US" sz="3200" b="1" dirty="0">
              <a:solidFill>
                <a:srgbClr val="64564D"/>
              </a:solidFill>
            </a:endParaRPr>
          </a:p>
        </p:txBody>
      </p:sp>
      <p:sp>
        <p:nvSpPr>
          <p:cNvPr id="289" name="TextBox 288">
            <a:extLst>
              <a:ext uri="{FF2B5EF4-FFF2-40B4-BE49-F238E27FC236}">
                <a16:creationId xmlns:a16="http://schemas.microsoft.com/office/drawing/2014/main" id="{9A911576-C73B-1245-B362-4A85988F46AB}"/>
              </a:ext>
            </a:extLst>
          </p:cNvPr>
          <p:cNvSpPr txBox="1"/>
          <p:nvPr/>
        </p:nvSpPr>
        <p:spPr>
          <a:xfrm>
            <a:off x="26194432" y="22621382"/>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B</a:t>
            </a:r>
            <a:endParaRPr lang="en-US" sz="3200" b="1" dirty="0">
              <a:solidFill>
                <a:srgbClr val="64564D"/>
              </a:solidFill>
            </a:endParaRPr>
          </a:p>
        </p:txBody>
      </p:sp>
      <p:sp>
        <p:nvSpPr>
          <p:cNvPr id="290" name="TextBox 289">
            <a:extLst>
              <a:ext uri="{FF2B5EF4-FFF2-40B4-BE49-F238E27FC236}">
                <a16:creationId xmlns:a16="http://schemas.microsoft.com/office/drawing/2014/main" id="{1161DC13-8547-D24A-9652-32F8D674D4B4}"/>
              </a:ext>
            </a:extLst>
          </p:cNvPr>
          <p:cNvSpPr txBox="1"/>
          <p:nvPr/>
        </p:nvSpPr>
        <p:spPr>
          <a:xfrm>
            <a:off x="19193272" y="29218920"/>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C</a:t>
            </a:r>
            <a:endParaRPr lang="en-US" sz="3200" b="1" dirty="0">
              <a:solidFill>
                <a:srgbClr val="64564D"/>
              </a:solidFill>
            </a:endParaRPr>
          </a:p>
        </p:txBody>
      </p:sp>
      <p:sp>
        <p:nvSpPr>
          <p:cNvPr id="291" name="TextBox 290">
            <a:extLst>
              <a:ext uri="{FF2B5EF4-FFF2-40B4-BE49-F238E27FC236}">
                <a16:creationId xmlns:a16="http://schemas.microsoft.com/office/drawing/2014/main" id="{EB72A59E-62FA-C940-906E-82744429A070}"/>
              </a:ext>
            </a:extLst>
          </p:cNvPr>
          <p:cNvSpPr txBox="1"/>
          <p:nvPr/>
        </p:nvSpPr>
        <p:spPr>
          <a:xfrm>
            <a:off x="26188137" y="29207270"/>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D</a:t>
            </a:r>
            <a:endParaRPr lang="en-US" sz="3200" b="1" dirty="0">
              <a:solidFill>
                <a:srgbClr val="64564D"/>
              </a:solidFill>
            </a:endParaRPr>
          </a:p>
        </p:txBody>
      </p:sp>
    </p:spTree>
    <p:extLst>
      <p:ext uri="{BB962C8B-B14F-4D97-AF65-F5344CB8AC3E}">
        <p14:creationId xmlns:p14="http://schemas.microsoft.com/office/powerpoint/2010/main" val="3727187881"/>
      </p:ext>
    </p:extLst>
  </p:cSld>
  <p:clrMapOvr>
    <a:masterClrMapping/>
  </p:clrMapOvr>
</p:sld>
</file>

<file path=ppt/theme/theme1.xml><?xml version="1.0" encoding="utf-8"?>
<a:theme xmlns:a="http://schemas.openxmlformats.org/drawingml/2006/main" name="36x48-Template">
  <a:themeElements>
    <a:clrScheme name="Custom 14">
      <a:dk1>
        <a:srgbClr val="000000"/>
      </a:dk1>
      <a:lt1>
        <a:srgbClr val="FFFFFF"/>
      </a:lt1>
      <a:dk2>
        <a:srgbClr val="323232"/>
      </a:dk2>
      <a:lt2>
        <a:srgbClr val="E5C243"/>
      </a:lt2>
      <a:accent1>
        <a:srgbClr val="9DC183"/>
      </a:accent1>
      <a:accent2>
        <a:srgbClr val="CC4927"/>
      </a:accent2>
      <a:accent3>
        <a:srgbClr val="C08231"/>
      </a:accent3>
      <a:accent4>
        <a:srgbClr val="D3CEC6"/>
      </a:accent4>
      <a:accent5>
        <a:srgbClr val="1288CA"/>
      </a:accent5>
      <a:accent6>
        <a:srgbClr val="B27D49"/>
      </a:accent6>
      <a:hlink>
        <a:srgbClr val="52B2BF"/>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Without guides">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593</TotalTime>
  <Words>1783</Words>
  <Application>Microsoft Macintosh PowerPoint</Application>
  <PresentationFormat>Custom</PresentationFormat>
  <Paragraphs>205</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Arial</vt:lpstr>
      <vt:lpstr>Calibri</vt:lpstr>
      <vt:lpstr>Courier New</vt:lpstr>
      <vt:lpstr>Lato</vt:lpstr>
      <vt:lpstr>Lato Black</vt:lpstr>
      <vt:lpstr>Myriad Pro</vt:lpstr>
      <vt:lpstr>Times New Roman</vt:lpstr>
      <vt:lpstr>Trebuchet MS</vt:lpstr>
      <vt:lpstr>Wingdings</vt:lpstr>
      <vt:lpstr>36x48-Template</vt:lpstr>
      <vt:lpstr>Without guides</vt:lpstr>
      <vt:lpstr>PowerPoint Presentation</vt:lpstr>
    </vt:vector>
  </TitlesOfParts>
  <Manager>A. Kotoulas</Manager>
  <Company>Canterbury Media Services, Inc.</Company>
  <LinksUpToDate>false</LinksUpToDate>
  <SharedDoc>false</SharedDoc>
  <HyperlinkBase>https://www.posterpresentations.com/free-poster-templates.html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36x48 PowerPoint Presentation</dc:title>
  <dc:subject>Research poster presentation template</dc:subject>
  <dc:creator>PosterPresentations.com</dc:creator>
  <cp:keywords>36x48 Powerpoint poster template, scientific poster template, research poster template</cp:keywords>
  <dc:description>This template is the property of PosterPresentations.com. You are free to modify and print the template as needed, as long as the PosterPresentations.com watermark at the bottom left of the page is visible. Call us if you need help with this poster template. 1-866-649-3004 (c)PosterPresentations.com</dc:description>
  <cp:lastModifiedBy>Justin Bagley</cp:lastModifiedBy>
  <cp:revision>17</cp:revision>
  <dcterms:created xsi:type="dcterms:W3CDTF">2012-02-03T19:11:35Z</dcterms:created>
  <dcterms:modified xsi:type="dcterms:W3CDTF">2022-02-14T02:04:56Z</dcterms:modified>
  <cp:category>Research poster templates</cp:category>
</cp:coreProperties>
</file>